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56" r:id="rId7"/>
    <p:sldId id="257" r:id="rId8"/>
    <p:sldId id="265" r:id="rId9"/>
    <p:sldId id="261" r:id="rId10"/>
    <p:sldId id="263" r:id="rId11"/>
    <p:sldId id="269" r:id="rId12"/>
    <p:sldId id="270" r:id="rId13"/>
    <p:sldId id="271" r:id="rId14"/>
    <p:sldId id="272" r:id="rId15"/>
    <p:sldId id="273" r:id="rId16"/>
    <p:sldId id="290" r:id="rId17"/>
    <p:sldId id="274" r:id="rId18"/>
    <p:sldId id="275" r:id="rId19"/>
    <p:sldId id="276" r:id="rId20"/>
    <p:sldId id="277" r:id="rId21"/>
    <p:sldId id="279" r:id="rId22"/>
    <p:sldId id="280" r:id="rId23"/>
    <p:sldId id="291" r:id="rId24"/>
    <p:sldId id="281" r:id="rId25"/>
    <p:sldId id="282" r:id="rId26"/>
    <p:sldId id="283" r:id="rId27"/>
    <p:sldId id="284" r:id="rId28"/>
    <p:sldId id="285" r:id="rId29"/>
    <p:sldId id="288"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7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0B7A9AA-B26C-4FAB-8322-B6B2ED0E0EF4}"/>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879CFCB7-EC45-4A5F-9B17-EE355BEF59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1944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A3DAC885-79F2-4089-AF62-6B82A9DAFAF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1584FC9A-DC9E-43D4-AF41-659B01157F0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04074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8319E837-664B-45C5-9DEA-DA9637243B3D}"/>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07542653-EF4B-4C2E-AA87-1E913B1685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6469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363C7E-DFED-4626-B0F5-54D459E58092}"/>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73084B1A-3BE3-4126-A0C6-E060459D3C7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0753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F7DEA3C4-B29B-48D4-A761-8D444466ECFB}"/>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C3CDA956-8ADF-4845-918F-BA3C5910199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59549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FCD7032-F6EF-4F41-841D-38E25D10BFD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BA70A6C4-93A4-45BB-95BF-29182453E69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45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CAA7A761-3B85-47C9-963D-E138E1271D56}"/>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79574061-2217-4D22-8F9B-8723C8D4C78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4966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2958A0E5-7ECD-47B9-8CE8-1CFC401870AC}"/>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6DAE497D-734B-4969-AC33-A49EAD67F47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883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BC16C75-4BB6-44E8-9590-EB43B6F0C99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71640ECA-3A15-48A8-994F-CFEBB9B7D519}"/>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21446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6AA509D-0AD8-442A-842F-E147A0F7BCD5}"/>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8BCFE3B4-9C2A-41AA-A788-D5445896D754}"/>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74418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 xmlns:a16="http://schemas.microsoft.com/office/drawing/2014/main"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8AE04AC-3995-4A48-A6B0-DDD75D1835C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522D0340-9360-442C-BEAD-6B8A67A68D3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5D4425-15C2-4155-8E1B-7D7E71B8A9E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A16A0BE-6E4E-44B5-B35A-E4FC907899D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DFFE755F-C56A-4352-B5E3-8A4C5FA9A59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705E4C7-FEC5-4290-A085-31670F8DDA11}"/>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11E5182C-20B5-4FAC-96F9-F0DFD9EAAB9E}"/>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B8239-D00E-4548-A1D9-BB3448F8E1F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24D5AF13-ECEA-4CBF-B4A8-D145DF5E28E7}"/>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2B5911A4-BC34-432C-A5F1-0D4A1A96216D}"/>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EBA24E-32BA-48F5-8B85-F01D8E359477}"/>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A2DDC098-6A9D-492C-8DC0-2C7C33627496}"/>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3E9DDFDF-094B-4307-9454-56646C64D02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915607-9848-49A9-B85E-655DF5EB6CC5}"/>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C8AAD45-91A0-4A9C-988B-2A17B3AB1AD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EDE64183-C9FC-43FE-8E1F-F87EEDAE34F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131C36B-821E-4547-910E-D86ADA2A903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573EC404-B338-4AB4-933B-6AA1ABBC7DA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29E987C-0A0B-4FD5-AD32-007C08F4149C}"/>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B1C1E503-8F60-4FD7-8020-33CCCD1EAB5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DB54274-AEE0-4430-A68B-58722B6B3C0D}"/>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66B56CA6-2AF8-457F-A66B-CF84718198E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98FF880-A7EE-456E-BDDD-90BEC9AB4DDD}"/>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01B6623-416D-47FD-8B83-CF7B7E35FAB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77767775-BC8A-4EA9-BD4D-C23FCDB8B18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E3CA904-D764-43F6-B2DC-6B08766F21B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E08A223A-CC77-47AD-A137-7D3668AE5F2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5A5A26-9E1E-4D82-A44C-140BD11D8A6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 xmlns:a16="http://schemas.microsoft.com/office/drawing/2014/main" id="{9D29AA89-AC34-425B-AE8B-3509C2F12B4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2E19EA0F-3C1E-4349-92E0-B336E471BC9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AD5C9A7B-A42A-4269-AE04-176302EF722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5B79CD11-387B-47BF-918C-59573A6B5E1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BF501E1-0B9E-4F30-BFE7-9D77F0AFBD0B}"/>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E7343BE-2F26-476E-BE81-462F109E84CC}"/>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33AC8A8-2F72-4960-86C5-B3CCDC84F74C}"/>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BF935E13-B45E-403F-B30A-6C5D5F6D46A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891BDF54-7CE4-4F24-AAF7-B2574CF824FD}"/>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AE7BB2-CE84-42CA-A129-B5B0868DFF8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B1AF67FF-A4E1-448C-A308-BDB927BF48A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F5D710-4010-4656-9CEA-FEA7A469FE7E}"/>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0129B4C8-3B73-4DB4-95F9-F8C16DBDDAF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95375C4F-3CCF-4E3D-92D0-D1BED201B5D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D30B1AC-05FF-41E2-9F6B-D9F831E7CFF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BEFB3EF-1B11-423C-BAF6-3687B6B69C5C}"/>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310079EC-3C1D-4881-A3CF-0B05EEDF2D5C}"/>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A2D2E9-BF71-4D6C-A785-A7653D483444}"/>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510D407A-BD0F-452D-95F1-266F6575357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B5DDC777-A57D-4E7C-93BD-53C9BF4FE080}"/>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AAED1D9-4B8F-419D-BA2F-08F8CA0167CC}"/>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44C2DF3-551A-4915-89D7-BC6D80C1D65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238B1DC-B409-4F1E-9D6E-E611AAECF481}"/>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B8C5609-AFBA-4771-8C4B-78BD8885A3D1}"/>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BD86AB-8AC7-4524-A367-80F8E59EF283}"/>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152F50D-8250-4F06-A8BE-9501838C2EB3}"/>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8" name="Chỗ dành sẵn cho Chân trang 7">
            <a:extLst>
              <a:ext uri="{FF2B5EF4-FFF2-40B4-BE49-F238E27FC236}">
                <a16:creationId xmlns="" xmlns:a16="http://schemas.microsoft.com/office/drawing/2014/main" id="{BF3A4593-0471-45CC-93C9-658D0A00B83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 xmlns:a16="http://schemas.microsoft.com/office/drawing/2014/main" id="{D80D3BE2-24FF-4277-AA7F-A66AE77337E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9A633C-C947-4372-AB43-14C3E5327BE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DA7B6DF-1404-46E7-A6C1-09BC2423A73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4" name="Chỗ dành sẵn cho Chân trang 3">
            <a:extLst>
              <a:ext uri="{FF2B5EF4-FFF2-40B4-BE49-F238E27FC236}">
                <a16:creationId xmlns="" xmlns:a16="http://schemas.microsoft.com/office/drawing/2014/main" id="{ABB810F4-134F-4892-90D1-58BA532EF0C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 xmlns:a16="http://schemas.microsoft.com/office/drawing/2014/main" id="{4E7DB0FE-F693-40A7-8EB4-9B7F999D97FA}"/>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4C3D944-0C82-4F07-A39D-B11C5BFD8015}"/>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3" name="Chỗ dành sẵn cho Chân trang 2">
            <a:extLst>
              <a:ext uri="{FF2B5EF4-FFF2-40B4-BE49-F238E27FC236}">
                <a16:creationId xmlns="" xmlns:a16="http://schemas.microsoft.com/office/drawing/2014/main" id="{3223DC7F-CD69-4FE6-A143-32D4F05DC3A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 xmlns:a16="http://schemas.microsoft.com/office/drawing/2014/main" id="{B027F317-D0F8-403E-82E9-A7C73D767532}"/>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2606AF-9B15-4107-944C-AA6CCCFA98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BF9A464-4A0C-404A-AC9F-57A3EFEEE56A}"/>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7BC54C0-EAA1-45E9-B6BF-4267FD8049E6}"/>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05C16A0-2B1B-4070-98A3-461ECE29992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58D196E3-3B17-45EB-BBFC-B1CC8D7DEEF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6B72552E-1219-40FD-BE4D-3E8C5BFEA1C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EFDD8C5-F8CF-4CFE-BF92-46424A1FC6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FBFB9BB-9C34-4929-83CD-9F451283B36B}"/>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 xmlns:a16="http://schemas.microsoft.com/office/drawing/2014/main" id="{2440EC9B-8F3B-46C2-86F0-7CCAFC6AC41C}"/>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A46FD68-0F77-4C6D-8CCB-39EFF995CEDD}"/>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6" name="Chỗ dành sẵn cho Chân trang 5">
            <a:extLst>
              <a:ext uri="{FF2B5EF4-FFF2-40B4-BE49-F238E27FC236}">
                <a16:creationId xmlns="" xmlns:a16="http://schemas.microsoft.com/office/drawing/2014/main" id="{0F638A94-120C-4D33-9BA6-9C96732B051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 xmlns:a16="http://schemas.microsoft.com/office/drawing/2014/main" id="{CFA9D051-66FF-4C7F-B8DE-E3A4486DDEB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6C995F-C98C-440C-BF3C-F9D5438FC956}"/>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7E34A9E-FD05-4CA6-A052-FC80CD6A5D41}"/>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7ACA2F-32D4-4092-9C44-7BE5CF03EEA6}"/>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0A9FFAA2-DC8D-4ECD-8641-F5A8F141D15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24F1B3A3-FFC9-44F7-AA89-4C43C0068C18}"/>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933DC53-545C-4BBF-BBAB-9EA33D657D8F}"/>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2BA859-5A4E-49C5-910A-6DDCEFEEFE7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2A9A3C0-0DF9-46CB-886A-F83B5D0DAAF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04/10/2021</a:t>
            </a:fld>
            <a:endParaRPr lang="vi-VN" sz="1350">
              <a:solidFill>
                <a:prstClr val="black"/>
              </a:solidFill>
            </a:endParaRPr>
          </a:p>
        </p:txBody>
      </p:sp>
      <p:sp>
        <p:nvSpPr>
          <p:cNvPr id="5" name="Chỗ dành sẵn cho Chân trang 4">
            <a:extLst>
              <a:ext uri="{FF2B5EF4-FFF2-40B4-BE49-F238E27FC236}">
                <a16:creationId xmlns="" xmlns:a16="http://schemas.microsoft.com/office/drawing/2014/main" id="{22A752C1-8446-4D15-8881-546790DBE8FF}"/>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 xmlns:a16="http://schemas.microsoft.com/office/drawing/2014/main" id="{BCA5CD5F-8CEB-4E5E-AAB2-6A421D8FE64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gif"/><Relationship Id="rId2" Type="http://schemas.openxmlformats.org/officeDocument/2006/relationships/slideLayout" Target="../slideLayouts/slideLayout46.xml"/><Relationship Id="rId16" Type="http://schemas.openxmlformats.org/officeDocument/2006/relationships/image" Target="../media/image6.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28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10/4/2021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4641" y="2924945"/>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496" y="230190"/>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623256" y="1653110"/>
            <a:ext cx="171450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2"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926"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080522" y="-479028"/>
            <a:ext cx="7620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 xmlns:a16="http://schemas.microsoft.com/office/drawing/2014/main" id="{4E3C1B13-E7AE-42C3-A148-84E5F04F5E0A}"/>
              </a:ext>
            </a:extLst>
          </p:cNvPr>
          <p:cNvSpPr/>
          <p:nvPr userDrawn="1"/>
        </p:nvSpPr>
        <p:spPr>
          <a:xfrm>
            <a:off x="3473055" y="5313365"/>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8.png"/><Relationship Id="rId5" Type="http://schemas.openxmlformats.org/officeDocument/2006/relationships/slide" Target="slide5.xml"/><Relationship Id="rId10"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16.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176267" y="2743200"/>
            <a:ext cx="3176267" cy="4495800"/>
          </a:xfrm>
          <a:prstGeom prst="rect">
            <a:avLst/>
          </a:prstGeom>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Chào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Hôm</a:t>
            </a:r>
            <a:r>
              <a:rPr lang="en-US" sz="2000" dirty="0" smtClean="0">
                <a:latin typeface="Times New Roman" panose="02020603050405020304" pitchFamily="18" charset="0"/>
                <a:cs typeface="Times New Roman" panose="02020603050405020304" pitchFamily="18" charset="0"/>
              </a:rPr>
              <a:t> nay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rốt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8915400" y="4733540"/>
            <a:ext cx="2286005" cy="2124460"/>
          </a:xfrm>
          <a:prstGeom prst="rect">
            <a:avLst/>
          </a:prstGeom>
        </p:spPr>
      </p:pic>
      <p:sp>
        <p:nvSpPr>
          <p:cNvPr id="8" name="TextBox 7">
            <a:hlinkClick r:id="rId4" action="ppaction://hlinksldjump"/>
          </p:cNvPr>
          <p:cNvSpPr txBox="1"/>
          <p:nvPr/>
        </p:nvSpPr>
        <p:spPr>
          <a:xfrm>
            <a:off x="9372600" y="5105400"/>
            <a:ext cx="1371600" cy="646331"/>
          </a:xfrm>
          <a:prstGeom prst="rect">
            <a:avLst/>
          </a:prstGeom>
          <a:noFill/>
        </p:spPr>
        <p:txBody>
          <a:bodyPr wrap="square" rtlCol="0">
            <a:spAutoFit/>
          </a:bodyPr>
          <a:lstStyle/>
          <a:p>
            <a:r>
              <a:rPr lang="en-US" sz="3600" dirty="0" smtClean="0">
                <a:solidFill>
                  <a:schemeClr val="tx2"/>
                </a:solidFill>
              </a:rPr>
              <a:t>PLAY</a:t>
            </a:r>
            <a:endParaRPr lang="en-US" sz="3600" dirty="0">
              <a:solidFill>
                <a:schemeClr val="tx2"/>
              </a:solidFill>
            </a:endParaRPr>
          </a:p>
        </p:txBody>
      </p:sp>
      <p:pic>
        <p:nvPicPr>
          <p:cNvPr id="9" name="Picture 8" descr="1.png"/>
          <p:cNvPicPr>
            <a:picLocks noChangeAspect="1"/>
          </p:cNvPicPr>
          <p:nvPr/>
        </p:nvPicPr>
        <p:blipFill>
          <a:blip r:embed="rId6" cstate="print"/>
          <a:stretch>
            <a:fillRect/>
          </a:stretch>
        </p:blipFill>
        <p:spPr>
          <a:xfrm>
            <a:off x="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609600" y="220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97"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x 8</a:t>
            </a: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30712" y="2924447"/>
            <a:ext cx="1125651" cy="382905"/>
          </a:xfrm>
          <a:prstGeom prst="rect">
            <a:avLst/>
          </a:prstGeom>
        </p:spPr>
      </p:pic>
      <p:pic>
        <p:nvPicPr>
          <p:cNvPr id="5" name="Picture 4"/>
          <p:cNvPicPr>
            <a:picLocks noChangeAspect="1"/>
          </p:cNvPicPr>
          <p:nvPr/>
        </p:nvPicPr>
        <p:blipFill>
          <a:blip r:embed="rId3"/>
          <a:stretch>
            <a:fillRect/>
          </a:stretch>
        </p:blipFill>
        <p:spPr>
          <a:xfrm>
            <a:off x="2574607" y="3376800"/>
            <a:ext cx="1099322" cy="448984"/>
          </a:xfrm>
          <a:prstGeom prst="rect">
            <a:avLst/>
          </a:prstGeom>
        </p:spPr>
      </p:pic>
      <p:pic>
        <p:nvPicPr>
          <p:cNvPr id="7" name="Picture 6"/>
          <p:cNvPicPr>
            <a:picLocks noChangeAspect="1"/>
          </p:cNvPicPr>
          <p:nvPr/>
        </p:nvPicPr>
        <p:blipFill>
          <a:blip r:embed="rId4"/>
          <a:stretch>
            <a:fillRect/>
          </a:stretch>
        </p:blipFill>
        <p:spPr>
          <a:xfrm>
            <a:off x="1223418" y="3825784"/>
            <a:ext cx="1441405" cy="498593"/>
          </a:xfrm>
          <a:prstGeom prst="rect">
            <a:avLst/>
          </a:prstGeom>
        </p:spPr>
      </p:pic>
      <p:sp>
        <p:nvSpPr>
          <p:cNvPr id="8" name="Rectangle 7"/>
          <p:cNvSpPr/>
          <p:nvPr/>
        </p:nvSpPr>
        <p:spPr>
          <a:xfrm>
            <a:off x="140834"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smtClean="0">
                <a:latin typeface="Times New Roman" panose="02020603050405020304" pitchFamily="18" charset="0"/>
                <a:cs typeface="Times New Roman" panose="02020603050405020304" pitchFamily="18" charset="0"/>
              </a:rPr>
              <a:t>0, 1, 2, 3, 4, 5, 6, 7, 8, </a:t>
            </a:r>
            <a:r>
              <a:rPr lang="en-US" sz="3200" dirty="0">
                <a:latin typeface="Times New Roman" panose="02020603050405020304" pitchFamily="18" charset="0"/>
                <a:cs typeface="Times New Roman" panose="02020603050405020304" pitchFamily="18" charset="0"/>
              </a:rPr>
              <a:t>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125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5213486" y="4826685"/>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587469" y="3207311"/>
            <a:ext cx="1125651" cy="382905"/>
          </a:xfrm>
          <a:prstGeom prst="rect">
            <a:avLst/>
          </a:prstGeom>
        </p:spPr>
      </p:pic>
      <p:pic>
        <p:nvPicPr>
          <p:cNvPr id="13" name="Picture 12"/>
          <p:cNvPicPr>
            <a:picLocks noChangeAspect="1"/>
          </p:cNvPicPr>
          <p:nvPr/>
        </p:nvPicPr>
        <p:blipFill>
          <a:blip r:embed="rId2"/>
          <a:stretch>
            <a:fillRect/>
          </a:stretch>
        </p:blipFill>
        <p:spPr>
          <a:xfrm>
            <a:off x="2528687" y="3698516"/>
            <a:ext cx="900317" cy="382905"/>
          </a:xfrm>
          <a:prstGeom prst="rect">
            <a:avLst/>
          </a:prstGeom>
        </p:spPr>
      </p:pic>
      <p:pic>
        <p:nvPicPr>
          <p:cNvPr id="14" name="Picture 13"/>
          <p:cNvPicPr>
            <a:picLocks noChangeAspect="1"/>
          </p:cNvPicPr>
          <p:nvPr/>
        </p:nvPicPr>
        <p:blipFill>
          <a:blip r:embed="rId2"/>
          <a:stretch>
            <a:fillRect/>
          </a:stretch>
        </p:blipFill>
        <p:spPr>
          <a:xfrm>
            <a:off x="2581284" y="4151575"/>
            <a:ext cx="900317" cy="382905"/>
          </a:xfrm>
          <a:prstGeom prst="rect">
            <a:avLst/>
          </a:prstGeom>
        </p:spPr>
      </p:pic>
      <p:pic>
        <p:nvPicPr>
          <p:cNvPr id="15" name="Picture 14"/>
          <p:cNvPicPr>
            <a:picLocks noChangeAspect="1"/>
          </p:cNvPicPr>
          <p:nvPr/>
        </p:nvPicPr>
        <p:blipFill>
          <a:blip r:embed="rId2"/>
          <a:stretch>
            <a:fillRect/>
          </a:stretch>
        </p:blipFill>
        <p:spPr>
          <a:xfrm>
            <a:off x="1392564" y="4534480"/>
            <a:ext cx="1007736" cy="382905"/>
          </a:xfrm>
          <a:prstGeom prst="rect">
            <a:avLst/>
          </a:prstGeom>
        </p:spPr>
      </p:pic>
      <p:pic>
        <p:nvPicPr>
          <p:cNvPr id="16" name="Picture 15"/>
          <p:cNvPicPr>
            <a:picLocks noChangeAspect="1"/>
          </p:cNvPicPr>
          <p:nvPr/>
        </p:nvPicPr>
        <p:blipFill>
          <a:blip r:embed="rId2"/>
          <a:stretch>
            <a:fillRect/>
          </a:stretch>
        </p:blipFill>
        <p:spPr>
          <a:xfrm>
            <a:off x="3869076" y="4534480"/>
            <a:ext cx="900317" cy="382905"/>
          </a:xfrm>
          <a:prstGeom prst="rect">
            <a:avLst/>
          </a:prstGeom>
        </p:spPr>
      </p:pic>
      <p:sp>
        <p:nvSpPr>
          <p:cNvPr id="17" name="Rectangle 16"/>
          <p:cNvSpPr/>
          <p:nvPr/>
        </p:nvSpPr>
        <p:spPr>
          <a:xfrm>
            <a:off x="73594"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4323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5652280" y="5630728"/>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697"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901338"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4726" y="2620259"/>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222380" y="1608059"/>
            <a:ext cx="8747034" cy="3170099"/>
          </a:xfrm>
          <a:prstGeom prst="rect">
            <a:avLst/>
          </a:prstGeom>
        </p:spPr>
        <p:txBody>
          <a:bodyPr wrap="square">
            <a:spAutoFit/>
          </a:bodyPr>
          <a:lstStyle/>
          <a:p>
            <a:pPr defTabSz="685800"/>
            <a:r>
              <a:rPr lang="en-US" sz="4000" b="1" dirty="0" err="1">
                <a:solidFill>
                  <a:srgbClr val="FF0000"/>
                </a:solidFill>
                <a:latin typeface="Times New Roman" panose="02020603050405020304" pitchFamily="18" charset="0"/>
                <a:ea typeface="Calibri" panose="020F0502020204030204" pitchFamily="34" charset="0"/>
              </a:rPr>
              <a:t>Kết</a:t>
            </a:r>
            <a:r>
              <a:rPr lang="en-US" sz="4000" b="1" dirty="0">
                <a:solidFill>
                  <a:srgbClr val="FF0000"/>
                </a:solidFill>
                <a:latin typeface="Times New Roman" panose="02020603050405020304" pitchFamily="18" charset="0"/>
                <a:ea typeface="Calibri" panose="020F0502020204030204" pitchFamily="34" charset="0"/>
              </a:rPr>
              <a:t> </a:t>
            </a:r>
            <a:r>
              <a:rPr lang="en-US" sz="4000" b="1" dirty="0" err="1">
                <a:solidFill>
                  <a:srgbClr val="FF0000"/>
                </a:solidFill>
                <a:latin typeface="Times New Roman" panose="02020603050405020304" pitchFamily="18" charset="0"/>
                <a:ea typeface="Calibri" panose="020F0502020204030204" pitchFamily="34" charset="0"/>
              </a:rPr>
              <a:t>luận</a:t>
            </a:r>
            <a:r>
              <a:rPr lang="en-US" sz="4000" b="1" dirty="0">
                <a:solidFill>
                  <a:srgbClr val="FF0000"/>
                </a:solidFill>
                <a:latin typeface="Times New Roman" panose="02020603050405020304" pitchFamily="18" charset="0"/>
                <a:ea typeface="Calibri" panose="020F0502020204030204" pitchFamily="34" charset="0"/>
              </a:rPr>
              <a:t>: </a:t>
            </a:r>
          </a:p>
          <a:p>
            <a:pPr defTabSz="685800"/>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 xmlns:a16="http://schemas.microsoft.com/office/drawing/2014/main" id="{16336C16-5CCD-471A-A6C9-53B8EA177AE9}"/>
              </a:ext>
            </a:extLst>
          </p:cNvPr>
          <p:cNvSpPr txBox="1"/>
          <p:nvPr/>
        </p:nvSpPr>
        <p:spPr>
          <a:xfrm>
            <a:off x="23897" y="762000"/>
            <a:ext cx="8489820" cy="483017"/>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Dữ</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Xử</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cap="small"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b="1" cap="small" dirty="0">
              <a:solidFill>
                <a:srgbClr val="FFFF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3896" y="1484497"/>
            <a:ext cx="9120103" cy="5373216"/>
          </a:xfrm>
          <a:prstGeom prst="rect">
            <a:avLst/>
          </a:prstGeom>
        </p:spPr>
      </p:pic>
      <p:sp>
        <p:nvSpPr>
          <p:cNvPr id="3" name="Rectangle 2"/>
          <p:cNvSpPr/>
          <p:nvPr/>
        </p:nvSpPr>
        <p:spPr>
          <a:xfrm>
            <a:off x="4499992" y="2062589"/>
            <a:ext cx="1556836" cy="646331"/>
          </a:xfrm>
          <a:prstGeom prst="rect">
            <a:avLst/>
          </a:prstGeom>
        </p:spPr>
        <p:txBody>
          <a:bodyPr wrap="none">
            <a:spAutoFit/>
          </a:bodyPr>
          <a:lstStyle/>
          <a:p>
            <a:r>
              <a:rPr lang="en-US" sz="3600" b="1" dirty="0" err="1">
                <a:solidFill>
                  <a:srgbClr val="FFFF00"/>
                </a:solidFill>
                <a:latin typeface="Times New Roman" panose="02020603050405020304" pitchFamily="18" charset="0"/>
                <a:ea typeface="Calibri" panose="020F0502020204030204" pitchFamily="34" charset="0"/>
              </a:rPr>
              <a:t>d</a:t>
            </a:r>
            <a:r>
              <a:rPr lang="en-US" sz="3600" b="1" dirty="0" err="1" smtClean="0">
                <a:solidFill>
                  <a:srgbClr val="FFFF00"/>
                </a:solidFill>
                <a:latin typeface="Times New Roman" panose="02020603050405020304" pitchFamily="18" charset="0"/>
                <a:ea typeface="Calibri" panose="020F0502020204030204" pitchFamily="34" charset="0"/>
              </a:rPr>
              <a:t>ãy</a:t>
            </a:r>
            <a:r>
              <a:rPr lang="en-US" sz="3600" b="1" dirty="0" smtClean="0">
                <a:solidFill>
                  <a:srgbClr val="FFFF00"/>
                </a:solidFill>
                <a:latin typeface="Times New Roman" panose="02020603050405020304" pitchFamily="18" charset="0"/>
                <a:ea typeface="Calibri" panose="020F0502020204030204" pitchFamily="34" charset="0"/>
              </a:rPr>
              <a:t> bit</a:t>
            </a:r>
            <a:endParaRPr lang="vi-VN" sz="3600" b="1" dirty="0">
              <a:solidFill>
                <a:srgbClr val="FFFF00"/>
              </a:solidFill>
            </a:endParaRPr>
          </a:p>
        </p:txBody>
      </p:sp>
      <p:sp>
        <p:nvSpPr>
          <p:cNvPr id="7" name="Rectangle 6"/>
          <p:cNvSpPr/>
          <p:nvPr/>
        </p:nvSpPr>
        <p:spPr>
          <a:xfrm>
            <a:off x="4108362" y="4716433"/>
            <a:ext cx="1399742" cy="584775"/>
          </a:xfrm>
          <a:prstGeom prst="rect">
            <a:avLst/>
          </a:prstGeom>
        </p:spPr>
        <p:txBody>
          <a:bodyPr wrap="none">
            <a:spAutoFit/>
          </a:bodyPr>
          <a:lstStyle/>
          <a:p>
            <a:r>
              <a:rPr lang="en-US" sz="3200" b="1" dirty="0" err="1">
                <a:solidFill>
                  <a:srgbClr val="FFFF00"/>
                </a:solidFill>
                <a:latin typeface="Times New Roman" panose="02020603050405020304" pitchFamily="18" charset="0"/>
                <a:cs typeface="Times New Roman" panose="02020603050405020304" pitchFamily="18" charset="0"/>
              </a:rPr>
              <a:t>d</a:t>
            </a:r>
            <a:r>
              <a:rPr lang="en-US" sz="3200" b="1" dirty="0" err="1" smtClean="0">
                <a:solidFill>
                  <a:srgbClr val="FFFF00"/>
                </a:solidFill>
                <a:latin typeface="Times New Roman" panose="02020603050405020304" pitchFamily="18" charset="0"/>
                <a:cs typeface="Times New Roman" panose="02020603050405020304" pitchFamily="18" charset="0"/>
              </a:rPr>
              <a:t>ữ</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liệu</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68826" y="4716433"/>
            <a:ext cx="1335622" cy="584775"/>
          </a:xfrm>
          <a:prstGeom prst="rect">
            <a:avLst/>
          </a:prstGeom>
        </p:spPr>
        <p:txBody>
          <a:bodyPr wrap="none">
            <a:spAutoFit/>
          </a:bodyPr>
          <a:lstStyle/>
          <a:p>
            <a:r>
              <a:rPr lang="en-US" sz="3200" b="1" dirty="0" err="1" smtClean="0">
                <a:solidFill>
                  <a:srgbClr val="FFFF00"/>
                </a:solidFill>
                <a:latin typeface="Times New Roman" panose="02020603050405020304" pitchFamily="18" charset="0"/>
                <a:cs typeface="Times New Roman" panose="02020603050405020304" pitchFamily="18" charset="0"/>
              </a:rPr>
              <a:t>đầu</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ra</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2528" y="4716433"/>
            <a:ext cx="1563248" cy="584775"/>
          </a:xfrm>
          <a:prstGeom prst="rect">
            <a:avLst/>
          </a:prstGeom>
        </p:spPr>
        <p:txBody>
          <a:bodyPr wrap="none">
            <a:spAutoFit/>
          </a:bodyPr>
          <a:lstStyle/>
          <a:p>
            <a:r>
              <a:rPr lang="en-US" sz="3200" b="1" dirty="0" err="1" smtClean="0">
                <a:solidFill>
                  <a:srgbClr val="FFFF00"/>
                </a:solidFill>
                <a:latin typeface="Times New Roman" panose="02020603050405020304" pitchFamily="18" charset="0"/>
                <a:cs typeface="Times New Roman" panose="02020603050405020304" pitchFamily="18" charset="0"/>
              </a:rPr>
              <a:t>đầu</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vào</a:t>
            </a:r>
            <a:endParaRPr lang="vi-VN" sz="32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68144" y="1702549"/>
            <a:ext cx="2987823" cy="502315"/>
          </a:xfrm>
          <a:prstGeom prst="rect">
            <a:avLst/>
          </a:prstGeom>
          <a:ln>
            <a:noFill/>
          </a:ln>
        </p:spPr>
        <p:txBody>
          <a:bodyPr vert="horz" wrap="square" lIns="91440" tIns="45720" rIns="91440" bIns="45720" rtlCol="0">
            <a:noAutofit/>
          </a:bodyPr>
          <a:lstStyle/>
          <a:p>
            <a:pPr algn="just"/>
            <a:r>
              <a:rPr lang="en-US" sz="2800" b="1" dirty="0" smtClean="0">
                <a:solidFill>
                  <a:srgbClr val="C00000"/>
                </a:solidFill>
              </a:rPr>
              <a:t>       ,         ,        ,                </a:t>
            </a:r>
            <a:endParaRPr lang="en-US" sz="2800" b="1" dirty="0">
              <a:solidFill>
                <a:srgbClr val="C00000"/>
              </a:solidFill>
            </a:endParaRPr>
          </a:p>
        </p:txBody>
      </p:sp>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247" y="620688"/>
            <a:ext cx="8884249" cy="584775"/>
          </a:xfrm>
          <a:prstGeom prst="rect">
            <a:avLst/>
          </a:prstGeom>
        </p:spPr>
        <p:txBody>
          <a:bodyPr wrap="square">
            <a:spAutoFit/>
          </a:bodyPr>
          <a:lstStyle/>
          <a:p>
            <a:pPr algn="ctr" defTabSz="685800"/>
            <a:r>
              <a:rPr lang="vi-VN" sz="3200" b="1" dirty="0" smtClean="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8" name="Rounded Rectangle 7"/>
          <p:cNvSpPr/>
          <p:nvPr/>
        </p:nvSpPr>
        <p:spPr>
          <a:xfrm>
            <a:off x="6588226" y="2636912"/>
            <a:ext cx="2403528" cy="38164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dirty="0" smtClean="0">
                <a:solidFill>
                  <a:srgbClr val="FF0066"/>
                </a:solidFill>
                <a:latin typeface="+mj-lt"/>
              </a:rPr>
              <a:t>Dãy BIT </a:t>
            </a:r>
            <a:r>
              <a:rPr lang="vi-VN" sz="2600" dirty="0" smtClean="0">
                <a:solidFill>
                  <a:srgbClr val="0000FF"/>
                </a:solidFill>
                <a:latin typeface="+mj-lt"/>
              </a:rPr>
              <a:t>xuất ra </a:t>
            </a:r>
            <a:r>
              <a:rPr lang="vi-VN" sz="2600" dirty="0" smtClean="0">
                <a:solidFill>
                  <a:srgbClr val="FF0066"/>
                </a:solidFill>
                <a:latin typeface="+mj-lt"/>
              </a:rPr>
              <a:t>thông tin </a:t>
            </a:r>
            <a:r>
              <a:rPr lang="vi-VN" sz="2600" dirty="0" smtClean="0">
                <a:solidFill>
                  <a:srgbClr val="0000FF"/>
                </a:solidFill>
                <a:latin typeface="+mj-lt"/>
              </a:rPr>
              <a:t>dưới dạng con người hiểu được hoặc ghi lưu dữ liệu vào thiết bị lưu trữ hay gửi lên mạng.</a:t>
            </a:r>
            <a:endParaRPr lang="vi-VN" sz="2600" dirty="0">
              <a:solidFill>
                <a:srgbClr val="0000FF"/>
              </a:solidFill>
              <a:latin typeface="+mj-lt"/>
            </a:endParaRPr>
          </a:p>
        </p:txBody>
      </p:sp>
      <p:sp>
        <p:nvSpPr>
          <p:cNvPr id="10" name="Rounded Rectangle 9"/>
          <p:cNvSpPr/>
          <p:nvPr/>
        </p:nvSpPr>
        <p:spPr>
          <a:xfrm>
            <a:off x="6588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3:</a:t>
            </a:r>
            <a:r>
              <a:rPr lang="vi-VN" sz="2600" dirty="0" smtClean="0">
                <a:latin typeface="+mj-lt"/>
              </a:rPr>
              <a:t> </a:t>
            </a:r>
            <a:endParaRPr lang="vi-VN" sz="2600" dirty="0">
              <a:latin typeface="+mj-lt"/>
            </a:endParaRPr>
          </a:p>
          <a:p>
            <a:pPr algn="ctr"/>
            <a:r>
              <a:rPr lang="vi-VN" sz="2600" dirty="0">
                <a:solidFill>
                  <a:srgbClr val="FF0066"/>
                </a:solidFill>
                <a:latin typeface="+mj-lt"/>
              </a:rPr>
              <a:t>Xử lí đầu </a:t>
            </a:r>
            <a:r>
              <a:rPr lang="vi-VN" sz="2600" dirty="0" smtClean="0">
                <a:solidFill>
                  <a:srgbClr val="FF0066"/>
                </a:solidFill>
                <a:latin typeface="+mj-lt"/>
              </a:rPr>
              <a:t>ra</a:t>
            </a:r>
            <a:endParaRPr lang="vi-VN" sz="2600" dirty="0">
              <a:solidFill>
                <a:srgbClr val="FF0066"/>
              </a:solidFill>
              <a:latin typeface="+mj-lt"/>
            </a:endParaRPr>
          </a:p>
        </p:txBody>
      </p:sp>
      <p:sp>
        <p:nvSpPr>
          <p:cNvPr id="13" name="Rounded Rectangle 12"/>
          <p:cNvSpPr/>
          <p:nvPr/>
        </p:nvSpPr>
        <p:spPr>
          <a:xfrm>
            <a:off x="3419872" y="2636912"/>
            <a:ext cx="2403528" cy="381642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dirty="0" smtClean="0">
                <a:solidFill>
                  <a:srgbClr val="0000FF"/>
                </a:solidFill>
                <a:latin typeface="+mj-lt"/>
              </a:rPr>
              <a:t>Các</a:t>
            </a:r>
            <a:r>
              <a:rPr lang="vi-VN" sz="2600" dirty="0" smtClean="0">
                <a:latin typeface="+mj-lt"/>
              </a:rPr>
              <a:t> </a:t>
            </a:r>
            <a:r>
              <a:rPr lang="vi-VN" sz="2600" dirty="0" smtClean="0">
                <a:solidFill>
                  <a:srgbClr val="FF0066"/>
                </a:solidFill>
                <a:latin typeface="+mj-lt"/>
              </a:rPr>
              <a:t>phần mềm ứng dụng </a:t>
            </a:r>
            <a:r>
              <a:rPr lang="vi-VN" sz="2600" dirty="0" smtClean="0">
                <a:solidFill>
                  <a:srgbClr val="0000FF"/>
                </a:solidFill>
                <a:latin typeface="+mj-lt"/>
              </a:rPr>
              <a:t>xử lí dữ liệu thành </a:t>
            </a:r>
            <a:r>
              <a:rPr lang="vi-VN" sz="2600" dirty="0" smtClean="0">
                <a:solidFill>
                  <a:srgbClr val="FF0066"/>
                </a:solidFill>
                <a:latin typeface="+mj-lt"/>
              </a:rPr>
              <a:t>dãy BIT </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Thao tác với các BIT.</a:t>
            </a:r>
            <a:endParaRPr lang="vi-VN" sz="2600" dirty="0">
              <a:solidFill>
                <a:srgbClr val="FF0066"/>
              </a:solidFill>
              <a:latin typeface="+mj-lt"/>
            </a:endParaRPr>
          </a:p>
        </p:txBody>
      </p:sp>
      <p:sp>
        <p:nvSpPr>
          <p:cNvPr id="14" name="Rounded Rectangle 13"/>
          <p:cNvSpPr/>
          <p:nvPr/>
        </p:nvSpPr>
        <p:spPr>
          <a:xfrm>
            <a:off x="3419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2:</a:t>
            </a:r>
            <a:r>
              <a:rPr lang="vi-VN" sz="2600" dirty="0" smtClean="0">
                <a:latin typeface="+mj-lt"/>
              </a:rPr>
              <a:t> </a:t>
            </a:r>
            <a:endParaRPr lang="vi-VN" sz="2600" dirty="0">
              <a:latin typeface="+mj-lt"/>
            </a:endParaRPr>
          </a:p>
          <a:p>
            <a:pPr algn="ctr"/>
            <a:r>
              <a:rPr lang="vi-VN" sz="2600" dirty="0" smtClean="0">
                <a:solidFill>
                  <a:srgbClr val="FF0066"/>
                </a:solidFill>
                <a:latin typeface="+mj-lt"/>
              </a:rPr>
              <a:t>Xử lí dữ liệu</a:t>
            </a:r>
            <a:endParaRPr lang="vi-VN" sz="2600" dirty="0">
              <a:solidFill>
                <a:srgbClr val="FF0066"/>
              </a:solidFill>
              <a:latin typeface="+mj-lt"/>
            </a:endParaRPr>
          </a:p>
        </p:txBody>
      </p:sp>
      <p:sp>
        <p:nvSpPr>
          <p:cNvPr id="15" name="Rounded Rectangle 14"/>
          <p:cNvSpPr/>
          <p:nvPr/>
        </p:nvSpPr>
        <p:spPr>
          <a:xfrm>
            <a:off x="173061" y="2636912"/>
            <a:ext cx="2403528" cy="381642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dirty="0" smtClean="0">
                <a:solidFill>
                  <a:srgbClr val="FF0066"/>
                </a:solidFill>
                <a:latin typeface="+mj-lt"/>
              </a:rPr>
              <a:t>Thông tin </a:t>
            </a:r>
            <a:r>
              <a:rPr lang="vi-VN" sz="2600" dirty="0" smtClean="0">
                <a:solidFill>
                  <a:srgbClr val="0000FF"/>
                </a:solidFill>
                <a:latin typeface="+mj-lt"/>
              </a:rPr>
              <a:t>được chuyển thành </a:t>
            </a:r>
            <a:r>
              <a:rPr lang="vi-VN" sz="2600" dirty="0" smtClean="0">
                <a:solidFill>
                  <a:srgbClr val="FF0066"/>
                </a:solidFill>
                <a:latin typeface="+mj-lt"/>
              </a:rPr>
              <a:t>dữ liệu </a:t>
            </a:r>
            <a:r>
              <a:rPr lang="vi-VN" sz="2600" dirty="0" smtClean="0">
                <a:solidFill>
                  <a:srgbClr val="0000FF"/>
                </a:solidFill>
                <a:latin typeface="+mj-lt"/>
              </a:rPr>
              <a:t>mà máy tính “</a:t>
            </a:r>
            <a:r>
              <a:rPr lang="vi-VN" sz="2600" dirty="0" smtClean="0">
                <a:solidFill>
                  <a:srgbClr val="FF0066"/>
                </a:solidFill>
                <a:latin typeface="+mj-lt"/>
              </a:rPr>
              <a:t>hiểu được</a:t>
            </a:r>
            <a:r>
              <a:rPr lang="vi-VN" sz="2600" dirty="0" smtClean="0">
                <a:solidFill>
                  <a:srgbClr val="0000FF"/>
                </a:solidFill>
                <a:latin typeface="+mj-lt"/>
              </a:rPr>
              <a:t>”</a:t>
            </a:r>
            <a:r>
              <a:rPr lang="vi-VN" sz="2600" dirty="0" smtClean="0">
                <a:latin typeface="+mj-lt"/>
              </a:rPr>
              <a:t> </a:t>
            </a:r>
          </a:p>
          <a:p>
            <a:pPr algn="ctr"/>
            <a:r>
              <a:rPr lang="vi-VN" sz="2600" dirty="0">
                <a:solidFill>
                  <a:srgbClr val="0000FF"/>
                </a:solidFill>
                <a:latin typeface="+mj-lt"/>
              </a:rPr>
              <a:t>=</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Dữ liệu số.</a:t>
            </a:r>
            <a:endParaRPr lang="vi-VN" sz="2600" dirty="0">
              <a:solidFill>
                <a:srgbClr val="FF0066"/>
              </a:solidFill>
              <a:latin typeface="+mj-lt"/>
            </a:endParaRPr>
          </a:p>
        </p:txBody>
      </p:sp>
      <p:sp>
        <p:nvSpPr>
          <p:cNvPr id="16" name="Rounded Rectangle 15"/>
          <p:cNvSpPr/>
          <p:nvPr/>
        </p:nvSpPr>
        <p:spPr>
          <a:xfrm>
            <a:off x="173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smtClean="0">
                <a:solidFill>
                  <a:srgbClr val="0000FF"/>
                </a:solidFill>
                <a:latin typeface="+mj-lt"/>
              </a:rPr>
              <a:t>Bước 1: </a:t>
            </a:r>
          </a:p>
          <a:p>
            <a:pPr algn="ctr"/>
            <a:r>
              <a:rPr lang="vi-VN" sz="2600" dirty="0" smtClean="0">
                <a:solidFill>
                  <a:srgbClr val="FF0066"/>
                </a:solidFill>
                <a:latin typeface="+mj-lt"/>
              </a:rPr>
              <a:t>Xử lí đầu vào</a:t>
            </a:r>
            <a:endParaRPr lang="vi-VN" sz="2600" dirty="0">
              <a:solidFill>
                <a:srgbClr val="FF0066"/>
              </a:solidFill>
              <a:latin typeface="+mj-lt"/>
            </a:endParaRPr>
          </a:p>
        </p:txBody>
      </p:sp>
      <p:sp>
        <p:nvSpPr>
          <p:cNvPr id="17" name="Right Arrow 16"/>
          <p:cNvSpPr/>
          <p:nvPr/>
        </p:nvSpPr>
        <p:spPr>
          <a:xfrm>
            <a:off x="2699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5868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smtClean="0">
                <a:solidFill>
                  <a:srgbClr val="C00000"/>
                </a:solidFill>
                <a:latin typeface="Times New Roman" panose="02020603050405020304" pitchFamily="18" charset="0"/>
                <a:ea typeface="Calibri" panose="020F0502020204030204" pitchFamily="34" charset="0"/>
              </a:rPr>
              <a:t>:</a:t>
            </a:r>
          </a:p>
          <a:p>
            <a:pPr algn="just" defTabSz="685800"/>
            <a:r>
              <a:rPr lang="en-US" sz="2800" dirty="0" smtClean="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44786" y="2905780"/>
            <a:ext cx="8891709" cy="523220"/>
          </a:xfrm>
          <a:prstGeom prst="rect">
            <a:avLst/>
          </a:prstGeom>
        </p:spPr>
        <p:txBody>
          <a:bodyPr wrap="square">
            <a:spAutoFit/>
          </a:bodyPr>
          <a:lstStyle/>
          <a:p>
            <a:pPr algn="ctr" defTabSz="685800"/>
            <a:r>
              <a:rPr lang="en-US" sz="2800" b="1" dirty="0" err="1" smtClean="0">
                <a:solidFill>
                  <a:srgbClr val="0000FF"/>
                </a:solidFill>
                <a:latin typeface="Times New Roman" panose="02020603050405020304" pitchFamily="18" charset="0"/>
                <a:ea typeface="Calibri" panose="020F0502020204030204" pitchFamily="34" charset="0"/>
              </a:rPr>
              <a:t>Hãy</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điền</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vào</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các</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chỗ</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còn</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trống</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sau</a:t>
            </a:r>
            <a:r>
              <a:rPr lang="en-US" sz="2800" b="1" dirty="0" smtClean="0">
                <a:solidFill>
                  <a:srgbClr val="0000FF"/>
                </a:solidFill>
                <a:latin typeface="Times New Roman" panose="02020603050405020304" pitchFamily="18" charset="0"/>
                <a:ea typeface="Calibri" panose="020F0502020204030204" pitchFamily="34" charset="0"/>
              </a:rPr>
              <a:t> </a:t>
            </a:r>
            <a:r>
              <a:rPr lang="en-US" sz="2800" b="1" dirty="0" err="1" smtClean="0">
                <a:solidFill>
                  <a:srgbClr val="0000FF"/>
                </a:solidFill>
                <a:latin typeface="Times New Roman" panose="02020603050405020304" pitchFamily="18" charset="0"/>
                <a:ea typeface="Calibri" panose="020F0502020204030204" pitchFamily="34" charset="0"/>
              </a:rPr>
              <a:t>đây</a:t>
            </a:r>
            <a:r>
              <a:rPr lang="en-US" sz="2800" b="1" dirty="0" smtClean="0">
                <a:solidFill>
                  <a:srgbClr val="0000FF"/>
                </a:solidFill>
                <a:latin typeface="Times New Roman" panose="02020603050405020304" pitchFamily="18" charset="0"/>
                <a:ea typeface="Calibri" panose="020F0502020204030204" pitchFamily="34" charset="0"/>
              </a:rPr>
              <a:t>:</a:t>
            </a:r>
            <a:endParaRPr lang="en-US" sz="2800" b="1" dirty="0">
              <a:solidFill>
                <a:srgbClr val="0000FF"/>
              </a:solidFill>
              <a:latin typeface="Times New Roman" panose="02020603050405020304" pitchFamily="18" charset="0"/>
              <a:ea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44785" y="4005064"/>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 xmlns:a16="http://schemas.microsoft.com/office/drawing/2014/main" val="47978434"/>
                    </a:ext>
                  </a:extLst>
                </a:gridCol>
                <a:gridCol w="2963903">
                  <a:extLst>
                    <a:ext uri="{9D8B030D-6E8A-4147-A177-3AD203B41FA5}">
                      <a16:colId xmlns="" xmlns:a16="http://schemas.microsoft.com/office/drawing/2014/main" val="3635285043"/>
                    </a:ext>
                  </a:extLst>
                </a:gridCol>
                <a:gridCol w="2963903">
                  <a:extLst>
                    <a:ext uri="{9D8B030D-6E8A-4147-A177-3AD203B41FA5}">
                      <a16:colId xmlns="" xmlns:a16="http://schemas.microsoft.com/office/drawing/2014/main" val="3759467900"/>
                    </a:ext>
                  </a:extLst>
                </a:gridCol>
              </a:tblGrid>
              <a:tr h="547261">
                <a:tc>
                  <a:txBody>
                    <a:bodyPr/>
                    <a:lstStyle/>
                    <a:p>
                      <a:pPr algn="ctr"/>
                      <a:r>
                        <a:rPr lang="en-US" sz="2600" dirty="0" err="1" smtClean="0">
                          <a:latin typeface="Times New Roman" panose="02020603050405020304" pitchFamily="18" charset="0"/>
                          <a:cs typeface="Times New Roman" panose="02020603050405020304" pitchFamily="18" charset="0"/>
                        </a:rPr>
                        <a:t>Viết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Đọc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Xấp</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36293694"/>
                  </a:ext>
                </a:extLst>
              </a:tr>
              <a:tr h="547261">
                <a:tc>
                  <a:txBody>
                    <a:bodyPr/>
                    <a:lstStyle/>
                    <a:p>
                      <a:r>
                        <a:rPr lang="en-US" sz="2600" dirty="0" smtClean="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 1 Ki-</a:t>
                      </a:r>
                      <a:r>
                        <a:rPr lang="en-US" sz="2600" dirty="0" err="1" smtClean="0">
                          <a:latin typeface="Times New Roman" panose="02020603050405020304" pitchFamily="18" charset="0"/>
                          <a:cs typeface="Times New Roman" panose="02020603050405020304" pitchFamily="18" charset="0"/>
                        </a:rPr>
                        <a:t>lô</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Một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nghìn</a:t>
                      </a:r>
                      <a:r>
                        <a:rPr lang="en-US" sz="2600" baseline="0" dirty="0" smtClean="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149661586"/>
                  </a:ext>
                </a:extLst>
              </a:tr>
              <a:tr h="547261">
                <a:tc>
                  <a:txBody>
                    <a:bodyPr/>
                    <a:lstStyle/>
                    <a:p>
                      <a:r>
                        <a:rPr lang="en-US" sz="2600" dirty="0" smtClean="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966799073"/>
                  </a:ext>
                </a:extLst>
              </a:tr>
              <a:tr h="547261">
                <a:tc>
                  <a:txBody>
                    <a:bodyPr/>
                    <a:lstStyle/>
                    <a:p>
                      <a:r>
                        <a:rPr lang="en-US" sz="2600" dirty="0" smtClean="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43735576"/>
                  </a:ext>
                </a:extLst>
              </a:tr>
              <a:tr h="547261">
                <a:tc>
                  <a:txBody>
                    <a:bodyPr/>
                    <a:lstStyle/>
                    <a:p>
                      <a:r>
                        <a:rPr lang="en-US" sz="2600" dirty="0" smtClean="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35465357"/>
                  </a:ext>
                </a:extLst>
              </a:tr>
            </a:tbl>
          </a:graphicData>
        </a:graphic>
      </p:graphicFrame>
      <p:sp>
        <p:nvSpPr>
          <p:cNvPr id="3" name="Rectangle 2"/>
          <p:cNvSpPr/>
          <p:nvPr/>
        </p:nvSpPr>
        <p:spPr>
          <a:xfrm>
            <a:off x="3131840" y="5013176"/>
            <a:ext cx="2029723"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31840" y="5570076"/>
            <a:ext cx="191110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31840" y="6093296"/>
            <a:ext cx="190302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56176" y="5013176"/>
            <a:ext cx="239841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triệu</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56176" y="5570076"/>
            <a:ext cx="188064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56176" y="6093296"/>
            <a:ext cx="2850460"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nghìn</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2" cstate="print">
            <a:extLst>
              <a:ext uri="{28A0092B-C50C-407E-A947-70E740481C1C}">
                <a14:useLocalDpi xmlns:a14="http://schemas.microsoft.com/office/drawing/2010/main" val="0"/>
              </a:ext>
            </a:extLst>
          </a:blip>
          <a:stretch>
            <a:fillRect/>
          </a:stretch>
        </p:blipFill>
        <p:spPr>
          <a:xfrm>
            <a:off x="23896" y="1955149"/>
            <a:ext cx="9120104" cy="4426179"/>
          </a:xfrm>
          <a:prstGeom prst="rect">
            <a:avLst/>
          </a:prstGeom>
        </p:spPr>
      </p:pic>
      <p:sp>
        <p:nvSpPr>
          <p:cNvPr id="2" name="Rectangle 1"/>
          <p:cNvSpPr/>
          <p:nvPr/>
        </p:nvSpPr>
        <p:spPr>
          <a:xfrm>
            <a:off x="948545" y="5343599"/>
            <a:ext cx="1074333"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02540"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93785" y="5343599"/>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a:t>
            </a:r>
            <a:r>
              <a:rPr lang="en-US" sz="2400" dirty="0" smtClean="0">
                <a:solidFill>
                  <a:srgbClr val="FF0000"/>
                </a:solidFill>
                <a:latin typeface="Times New Roman" panose="02020603050405020304" pitchFamily="18" charset="0"/>
                <a:cs typeface="Times New Roman" panose="02020603050405020304" pitchFamily="18" charset="0"/>
              </a:rPr>
              <a:t>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37409"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93411" y="5811091"/>
            <a:ext cx="1316386" cy="461665"/>
          </a:xfrm>
          <a:prstGeom prst="rect">
            <a:avLst/>
          </a:prstGeom>
        </p:spPr>
        <p:txBody>
          <a:bodyPr wrap="non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Đĩa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65167"/>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solidFill>
                  <a:srgbClr val="0000FF"/>
                </a:solidFill>
                <a:latin typeface="Times New Roman" panose="02020603050405020304" pitchFamily="18" charset="0"/>
                <a:cs typeface="Times New Roman" panose="02020603050405020304" pitchFamily="18" charset="0"/>
              </a:rPr>
              <a:t>Em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hãy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nhận</a:t>
            </a:r>
            <a:r>
              <a:rPr lang="en-US" sz="2400" dirty="0" smtClean="0">
                <a:solidFill>
                  <a:srgbClr val="0000FF"/>
                </a:solidFill>
                <a:latin typeface="Times New Roman" panose="02020603050405020304" pitchFamily="18" charset="0"/>
                <a:cs typeface="Times New Roman" panose="02020603050405020304" pitchFamily="18" charset="0"/>
              </a:rPr>
              <a:t> dung </a:t>
            </a:r>
            <a:r>
              <a:rPr lang="en-US" sz="2400" dirty="0" err="1" smtClean="0">
                <a:solidFill>
                  <a:srgbClr val="0000FF"/>
                </a:solidFill>
                <a:latin typeface="Times New Roman" panose="02020603050405020304" pitchFamily="18" charset="0"/>
                <a:cs typeface="Times New Roman" panose="02020603050405020304" pitchFamily="18" charset="0"/>
              </a:rPr>
              <a:t>lượng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lưu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thiết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đến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cuối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cùng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nhiêu</a:t>
            </a:r>
            <a:r>
              <a:rPr lang="en-US" sz="2400" dirty="0" smtClean="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792877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1. Ổ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412776"/>
            <a:ext cx="794159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Đĩa</a:t>
            </a:r>
            <a:r>
              <a:rPr lang="en-US" sz="2400" dirty="0" smtClean="0">
                <a:latin typeface="Times New Roman" panose="02020603050405020304" pitchFamily="18" charset="0"/>
                <a:cs typeface="Times New Roman" panose="02020603050405020304" pitchFamily="18" charset="0"/>
              </a:rPr>
              <a:t> CD               </a:t>
            </a:r>
            <a:r>
              <a:rPr lang="en-US" sz="2400" dirty="0" smtClean="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522" y="2276872"/>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USB                        </a:t>
            </a:r>
            <a:r>
              <a:rPr lang="en-US" sz="2400" dirty="0" smtClean="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733" y="3140968"/>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RAM                  </a:t>
            </a:r>
            <a:r>
              <a:rPr lang="en-US" sz="2400" dirty="0" smtClean="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84203" y="476672"/>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93207" y="1308907"/>
            <a:ext cx="2005677" cy="461665"/>
          </a:xfrm>
          <a:prstGeom prst="rect">
            <a:avLst/>
          </a:prstGeom>
        </p:spPr>
        <p:txBody>
          <a:bodyPr wrap="none">
            <a:spAutoFit/>
          </a:bodyPr>
          <a:lstStyle/>
          <a:p>
            <a:r>
              <a:rPr lang="vi-VN" sz="2400" b="1" dirty="0" smtClean="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4293207" y="2204864"/>
            <a:ext cx="2236510" cy="461665"/>
          </a:xfrm>
          <a:prstGeom prst="rect">
            <a:avLst/>
          </a:prstGeom>
        </p:spPr>
        <p:txBody>
          <a:bodyPr wrap="none">
            <a:spAutoFit/>
          </a:bodyPr>
          <a:lstStyle/>
          <a:p>
            <a:r>
              <a:rPr lang="vi-VN" sz="2400" b="1" dirty="0" smtClean="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4293207" y="3027848"/>
            <a:ext cx="2005677" cy="461665"/>
          </a:xfrm>
          <a:prstGeom prst="rect">
            <a:avLst/>
          </a:prstGeom>
        </p:spPr>
        <p:txBody>
          <a:bodyPr wrap="none">
            <a:spAutoFit/>
          </a:bodyPr>
          <a:lstStyle/>
          <a:p>
            <a:r>
              <a:rPr lang="vi-VN" sz="2400" b="1" dirty="0" smtClean="0">
                <a:solidFill>
                  <a:srgbClr val="0000FF"/>
                </a:solidFill>
                <a:latin typeface="+mj-lt"/>
              </a:rPr>
              <a:t>536 870 912 B</a:t>
            </a:r>
            <a:endParaRPr lang="vi-VN" sz="2400" dirty="0">
              <a:solidFill>
                <a:srgbClr val="0000FF"/>
              </a:solidFill>
              <a:latin typeface="+mj-lt"/>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1828800" y="5257800"/>
            <a:ext cx="1295400" cy="1295400"/>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3048000" y="5334000"/>
            <a:ext cx="1295400" cy="1295400"/>
          </a:xfrm>
          <a:prstGeom prst="rect">
            <a:avLst/>
          </a:prstGeom>
        </p:spPr>
      </p:pic>
      <p:pic>
        <p:nvPicPr>
          <p:cNvPr id="9" name="Picture 8" descr="bd81bbb18139c6b7a3c3be45a0b5eaa8.png">
            <a:hlinkClick r:id="rId5" action="ppaction://hlinksldjump"/>
          </p:cNvPr>
          <p:cNvPicPr>
            <a:picLocks noChangeAspect="1"/>
          </p:cNvPicPr>
          <p:nvPr/>
        </p:nvPicPr>
        <p:blipFill>
          <a:blip r:embed="rId3" cstate="print"/>
          <a:stretch>
            <a:fillRect/>
          </a:stretch>
        </p:blipFill>
        <p:spPr>
          <a:xfrm>
            <a:off x="4038600" y="5334000"/>
            <a:ext cx="1295400" cy="1295400"/>
          </a:xfrm>
          <a:prstGeom prst="rect">
            <a:avLst/>
          </a:prstGeom>
        </p:spPr>
      </p:pic>
      <p:pic>
        <p:nvPicPr>
          <p:cNvPr id="10" name="Picture 9" descr="bd81bbb18139c6b7a3c3be45a0b5eaa8.png">
            <a:hlinkClick r:id="rId6" action="ppaction://hlinksldjump"/>
          </p:cNvPr>
          <p:cNvPicPr>
            <a:picLocks noChangeAspect="1"/>
          </p:cNvPicPr>
          <p:nvPr/>
        </p:nvPicPr>
        <p:blipFill>
          <a:blip r:embed="rId3" cstate="print"/>
          <a:stretch>
            <a:fillRect/>
          </a:stretch>
        </p:blipFill>
        <p:spPr>
          <a:xfrm>
            <a:off x="5105400" y="5334000"/>
            <a:ext cx="1295400" cy="1295400"/>
          </a:xfrm>
          <a:prstGeom prst="rect">
            <a:avLst/>
          </a:prstGeom>
        </p:spPr>
      </p:pic>
      <p:pic>
        <p:nvPicPr>
          <p:cNvPr id="5" name="Picture 4" descr="2ddded3c47508e0775bea75a55625106.png"/>
          <p:cNvPicPr>
            <a:picLocks noChangeAspect="1"/>
          </p:cNvPicPr>
          <p:nvPr/>
        </p:nvPicPr>
        <p:blipFill>
          <a:blip r:embed="rId7" cstate="print"/>
          <a:stretch>
            <a:fillRect/>
          </a:stretch>
        </p:blipFill>
        <p:spPr>
          <a:xfrm>
            <a:off x="0" y="6324600"/>
            <a:ext cx="9144000" cy="533400"/>
          </a:xfrm>
          <a:prstGeom prst="rect">
            <a:avLst/>
          </a:prstGeom>
        </p:spPr>
      </p:pic>
      <p:pic>
        <p:nvPicPr>
          <p:cNvPr id="16" name="Picture 15" descr="sun-309027_1280.png"/>
          <p:cNvPicPr>
            <a:picLocks noChangeAspect="1"/>
          </p:cNvPicPr>
          <p:nvPr/>
        </p:nvPicPr>
        <p:blipFill>
          <a:blip r:embed="rId8" cstate="print"/>
          <a:stretch>
            <a:fillRect/>
          </a:stretch>
        </p:blipFill>
        <p:spPr>
          <a:xfrm>
            <a:off x="0" y="0"/>
            <a:ext cx="1524000" cy="1524000"/>
          </a:xfrm>
          <a:prstGeom prst="rect">
            <a:avLst/>
          </a:prstGeom>
        </p:spPr>
      </p:pic>
      <p:pic>
        <p:nvPicPr>
          <p:cNvPr id="17" name="Picture 16" descr="cloud-303181_1280.png"/>
          <p:cNvPicPr>
            <a:picLocks noChangeAspect="1"/>
          </p:cNvPicPr>
          <p:nvPr/>
        </p:nvPicPr>
        <p:blipFill>
          <a:blip r:embed="rId9" cstate="print"/>
          <a:stretch>
            <a:fillRect/>
          </a:stretch>
        </p:blipFill>
        <p:spPr>
          <a:xfrm>
            <a:off x="-381000" y="304800"/>
            <a:ext cx="2743200" cy="1066800"/>
          </a:xfrm>
          <a:prstGeom prst="rect">
            <a:avLst/>
          </a:prstGeom>
        </p:spPr>
      </p:pic>
      <p:pic>
        <p:nvPicPr>
          <p:cNvPr id="19" name="Picture 18" descr="cloud-303181_1280.png"/>
          <p:cNvPicPr>
            <a:picLocks noChangeAspect="1"/>
          </p:cNvPicPr>
          <p:nvPr/>
        </p:nvPicPr>
        <p:blipFill>
          <a:blip r:embed="rId10" cstate="print"/>
          <a:stretch>
            <a:fillRect/>
          </a:stretch>
        </p:blipFill>
        <p:spPr>
          <a:xfrm>
            <a:off x="4419600" y="228600"/>
            <a:ext cx="2819400" cy="1143000"/>
          </a:xfrm>
          <a:prstGeom prst="rect">
            <a:avLst/>
          </a:prstGeom>
        </p:spPr>
      </p:pic>
      <p:pic>
        <p:nvPicPr>
          <p:cNvPr id="20" name="Picture 19" descr="6131d3148657a26e1bfe386e7ba65811.png"/>
          <p:cNvPicPr>
            <a:picLocks noChangeAspect="1"/>
          </p:cNvPicPr>
          <p:nvPr/>
        </p:nvPicPr>
        <p:blipFill>
          <a:blip r:embed="rId11" cstate="print"/>
          <a:stretch>
            <a:fillRect/>
          </a:stretch>
        </p:blipFill>
        <p:spPr>
          <a:xfrm>
            <a:off x="304800" y="4435833"/>
            <a:ext cx="1524000" cy="2422167"/>
          </a:xfrm>
          <a:prstGeom prst="rect">
            <a:avLst/>
          </a:prstGeom>
        </p:spPr>
      </p:pic>
      <p:pic>
        <p:nvPicPr>
          <p:cNvPr id="12" name="Picture 11" descr="1.png"/>
          <p:cNvPicPr>
            <a:picLocks noChangeAspect="1"/>
          </p:cNvPicPr>
          <p:nvPr/>
        </p:nvPicPr>
        <p:blipFill>
          <a:blip r:embed="rId12" cstate="print"/>
          <a:stretch>
            <a:fillRect/>
          </a:stretch>
        </p:blipFill>
        <p:spPr>
          <a:xfrm>
            <a:off x="0" y="6248400"/>
            <a:ext cx="9144000" cy="609600"/>
          </a:xfrm>
          <a:prstGeom prst="rect">
            <a:avLst/>
          </a:prstGeom>
        </p:spPr>
      </p:pic>
      <p:pic>
        <p:nvPicPr>
          <p:cNvPr id="15" name="Picture 14" descr="3f7e749c750b79cbde134e7bcf00a140.png"/>
          <p:cNvPicPr>
            <a:picLocks noChangeAspect="1"/>
          </p:cNvPicPr>
          <p:nvPr/>
        </p:nvPicPr>
        <p:blipFill>
          <a:blip r:embed="rId13" cstate="print"/>
          <a:stretch>
            <a:fillRect/>
          </a:stretch>
        </p:blipFill>
        <p:spPr>
          <a:xfrm>
            <a:off x="7010400" y="2819400"/>
            <a:ext cx="2743200" cy="4953000"/>
          </a:xfrm>
          <a:prstGeom prst="rect">
            <a:avLst/>
          </a:prstGeom>
        </p:spPr>
      </p:pic>
      <p:pic>
        <p:nvPicPr>
          <p:cNvPr id="22" name="Picture 21" descr="trai tim nay.png"/>
          <p:cNvPicPr>
            <a:picLocks noChangeAspect="1"/>
          </p:cNvPicPr>
          <p:nvPr/>
        </p:nvPicPr>
        <p:blipFill>
          <a:blip r:embed="rId14" cstate="print"/>
          <a:stretch>
            <a:fillRect/>
          </a:stretch>
        </p:blipFill>
        <p:spPr>
          <a:xfrm flipH="1">
            <a:off x="-1180707" y="1447800"/>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3" presetClass="path" presetSubtype="0" accel="50000" decel="50000" fill="hold" nodeType="withEffect">
                                  <p:stCondLst>
                                    <p:cond delay="0"/>
                                  </p:stCondLst>
                                  <p:childTnLst>
                                    <p:animMotion origin="layout" path="M 0.03333 -0.00116 L 0.16666 -0.00116 " pathEditMode="relative" rAng="0" ptsTypes="AA">
                                      <p:cBhvr>
                                        <p:cTn id="17" dur="500" fill="hold"/>
                                        <p:tgtEl>
                                          <p:spTgt spid="20"/>
                                        </p:tgtEl>
                                        <p:attrNameLst>
                                          <p:attrName>ppt_x</p:attrName>
                                          <p:attrName>ppt_y</p:attrName>
                                        </p:attrNameLst>
                                      </p:cBhvr>
                                      <p:rCtr x="67" y="0"/>
                                    </p:animMotion>
                                  </p:childTnLst>
                                </p:cTn>
                              </p:par>
                              <p:par>
                                <p:cTn id="18" presetID="47" presetClass="exit" presetSubtype="0" fill="hold" nodeType="withEffect">
                                  <p:stCondLst>
                                    <p:cond delay="0"/>
                                  </p:stCondLst>
                                  <p:childTnLst>
                                    <p:animEffect transition="out" filter="fade">
                                      <p:cBhvr>
                                        <p:cTn id="19" dur="3000"/>
                                        <p:tgtEl>
                                          <p:spTgt spid="7"/>
                                        </p:tgtEl>
                                      </p:cBhvr>
                                    </p:animEffect>
                                    <p:anim calcmode="lin" valueType="num">
                                      <p:cBhvr>
                                        <p:cTn id="20" dur="3000"/>
                                        <p:tgtEl>
                                          <p:spTgt spid="7"/>
                                        </p:tgtEl>
                                        <p:attrNameLst>
                                          <p:attrName>ppt_x</p:attrName>
                                        </p:attrNameLst>
                                      </p:cBhvr>
                                      <p:tavLst>
                                        <p:tav tm="0">
                                          <p:val>
                                            <p:strVal val="ppt_x"/>
                                          </p:val>
                                        </p:tav>
                                        <p:tav tm="100000">
                                          <p:val>
                                            <p:strVal val="ppt_x"/>
                                          </p:val>
                                        </p:tav>
                                      </p:tavLst>
                                    </p:anim>
                                    <p:anim calcmode="lin" valueType="num">
                                      <p:cBhvr>
                                        <p:cTn id="21" dur="3000"/>
                                        <p:tgtEl>
                                          <p:spTgt spid="7"/>
                                        </p:tgtEl>
                                        <p:attrNameLst>
                                          <p:attrName>ppt_y</p:attrName>
                                        </p:attrNameLst>
                                      </p:cBhvr>
                                      <p:tavLst>
                                        <p:tav tm="0">
                                          <p:val>
                                            <p:strVal val="ppt_y"/>
                                          </p:val>
                                        </p:tav>
                                        <p:tav tm="100000">
                                          <p:val>
                                            <p:strVal val="ppt_y-.1"/>
                                          </p:val>
                                        </p:tav>
                                      </p:tavLst>
                                    </p:anim>
                                    <p:set>
                                      <p:cBhvr>
                                        <p:cTn id="22"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63" presetClass="path" presetSubtype="0" accel="50000" decel="50000" fill="hold" nodeType="withEffect">
                                  <p:stCondLst>
                                    <p:cond delay="0"/>
                                  </p:stCondLst>
                                  <p:childTnLst>
                                    <p:animMotion origin="layout" path="M 0.16667 -0.00116 L 0.25834 3.7037E-7 " pathEditMode="relative" rAng="0" ptsTypes="AA">
                                      <p:cBhvr>
                                        <p:cTn id="27" dur="500" fill="hold"/>
                                        <p:tgtEl>
                                          <p:spTgt spid="20"/>
                                        </p:tgtEl>
                                        <p:attrNameLst>
                                          <p:attrName>ppt_x</p:attrName>
                                          <p:attrName>ppt_y</p:attrName>
                                        </p:attrNameLst>
                                      </p:cBhvr>
                                      <p:rCtr x="46" y="0"/>
                                    </p:animMotion>
                                  </p:childTnLst>
                                </p:cTn>
                              </p:par>
                              <p:par>
                                <p:cTn id="28" presetID="47"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25833 3.7037E-7 L 0.375 -0.00116 " pathEditMode="relative" rAng="0" ptsTypes="AA">
                                      <p:cBhvr>
                                        <p:cTn id="37" dur="500" fill="hold"/>
                                        <p:tgtEl>
                                          <p:spTgt spid="20"/>
                                        </p:tgtEl>
                                        <p:attrNameLst>
                                          <p:attrName>ppt_x</p:attrName>
                                          <p:attrName>ppt_y</p:attrName>
                                        </p:attrNameLst>
                                      </p:cBhvr>
                                      <p:rCtr x="58" y="-1"/>
                                    </p:animMotion>
                                  </p:childTnLst>
                                </p:cTn>
                              </p:par>
                              <p:par>
                                <p:cTn id="38" presetID="47"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75 -0.00116 L 0.49166 -0.00116 " pathEditMode="relative" rAng="0" ptsTypes="AA">
                                      <p:cBhvr>
                                        <p:cTn id="47" dur="500" fill="hold"/>
                                        <p:tgtEl>
                                          <p:spTgt spid="20"/>
                                        </p:tgtEl>
                                        <p:attrNameLst>
                                          <p:attrName>ppt_x</p:attrName>
                                          <p:attrName>ppt_y</p:attrName>
                                        </p:attrNameLst>
                                      </p:cBhvr>
                                      <p:rCtr x="58" y="0"/>
                                    </p:animMotion>
                                  </p:childTnLst>
                                </p:cTn>
                              </p:par>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54300"/>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9659" y="3335675"/>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nghìn byte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2) Một TB xấp xỉ một triệu KB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4)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3045843"/>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MB xấp xỉ một nghìn </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byte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một triệu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KB</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GB xấp xỉ một tỷ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byte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KB xấp xỉ một nghìn GB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sai, một GB bằng một triệu KB</a:t>
            </a:r>
          </a:p>
          <a:p>
            <a:pPr algn="just" defTabSz="685800">
              <a:lnSpc>
                <a:spcPct val="115000"/>
              </a:lnSpc>
              <a:spcAft>
                <a:spcPts val="600"/>
              </a:spcAft>
            </a:pP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1230" y="2664201"/>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20"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endParaRPr lang="nl-NL" sz="2400" dirty="0" smtClean="0">
              <a:solidFill>
                <a:srgbClr val="0000FF"/>
              </a:solidFill>
              <a:latin typeface="Calibri Light"/>
            </a:endParaRPr>
          </a:p>
          <a:p>
            <a:pPr algn="just" defTabSz="685800"/>
            <a:r>
              <a:rPr lang="nl-NL" sz="2400" dirty="0" smtClean="0">
                <a:solidFill>
                  <a:srgbClr val="0000FF"/>
                </a:solidFill>
                <a:latin typeface="Times New Roman" panose="02020603050405020304" pitchFamily="18" charset="0"/>
                <a:cs typeface="Times New Roman" panose="02020603050405020304" pitchFamily="18" charset="0"/>
              </a:rPr>
              <a:t>USB</a:t>
            </a:r>
            <a:r>
              <a:rPr lang="nl-NL" sz="2400" dirty="0">
                <a:solidFill>
                  <a:srgbClr val="0000FF"/>
                </a:solidFill>
                <a:latin typeface="Times New Roman" panose="02020603050405020304" pitchFamily="18" charset="0"/>
                <a:cs typeface="Times New Roman" panose="02020603050405020304" pitchFamily="18" charset="0"/>
              </a:rPr>
              <a:t>,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27" y="3733800"/>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520" y="3225467"/>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76" y="2033026"/>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768"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r>
              <a:rPr lang="nl-NL" sz="3200" b="1" dirty="0" smtClean="0">
                <a:solidFill>
                  <a:srgbClr val="FF0000"/>
                </a:solidFill>
                <a:latin typeface="Times New Roman" panose="02020603050405020304" pitchFamily="18" charset="0"/>
                <a:cs typeface="Times New Roman" panose="02020603050405020304" pitchFamily="18" charset="0"/>
              </a:rPr>
              <a:t>:</a:t>
            </a:r>
          </a:p>
          <a:p>
            <a:pPr algn="just" defTabSz="685800"/>
            <a:r>
              <a:rPr lang="nl-NL" sz="3200" dirty="0" smtClean="0">
                <a:solidFill>
                  <a:srgbClr val="0000FF"/>
                </a:solidFill>
                <a:latin typeface="Times New Roman" panose="02020603050405020304" pitchFamily="18" charset="0"/>
                <a:cs typeface="Times New Roman" panose="02020603050405020304" pitchFamily="18" charset="0"/>
              </a:rPr>
              <a:t>Số </a:t>
            </a:r>
            <a:r>
              <a:rPr lang="nl-NL" sz="3200" dirty="0">
                <a:solidFill>
                  <a:srgbClr val="0000FF"/>
                </a:solidFill>
                <a:latin typeface="Times New Roman" panose="02020603050405020304" pitchFamily="18" charset="0"/>
                <a:cs typeface="Times New Roman" panose="02020603050405020304" pitchFamily="18" charset="0"/>
              </a:rPr>
              <a:t>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767" y="2380097"/>
            <a:ext cx="8886009" cy="2062103"/>
          </a:xfrm>
          <a:prstGeom prst="rect">
            <a:avLst/>
          </a:prstGeom>
        </p:spPr>
        <p:txBody>
          <a:bodyPr wrap="square">
            <a:spAutoFit/>
          </a:bodyPr>
          <a:lstStyle/>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Không.</a:t>
            </a:r>
            <a:endParaRPr lang="en-US" sz="3200" dirty="0" smtClean="0">
              <a:solidFill>
                <a:srgbClr val="0000FF"/>
              </a:solidFill>
              <a:latin typeface="Times New Roman" panose="02020603050405020304" pitchFamily="18" charset="0"/>
            </a:endParaRPr>
          </a:p>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92689" y="173645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19"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endParaRPr lang="nl-NL" sz="3200" b="1" dirty="0" smtClean="0">
              <a:solidFill>
                <a:srgbClr val="FF0000"/>
              </a:solidFill>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Có </a:t>
            </a:r>
            <a:r>
              <a:rPr lang="nl-NL" sz="3200" dirty="0">
                <a:solidFill>
                  <a:srgbClr val="0000FF"/>
                </a:solidFill>
                <a:latin typeface="Times New Roman" panose="02020603050405020304" pitchFamily="18" charset="0"/>
                <a:ea typeface="Calibri" panose="020F0502020204030204" pitchFamily="34" charset="0"/>
              </a:rPr>
              <a:t>bạn nói</a:t>
            </a:r>
            <a:r>
              <a:rPr lang="nl-NL" sz="3200" dirty="0" smtClean="0">
                <a:solidFill>
                  <a:srgbClr val="0000FF"/>
                </a:solidFill>
                <a:latin typeface="Times New Roman" panose="02020603050405020304" pitchFamily="18" charset="0"/>
                <a:ea typeface="Calibri" panose="020F0502020204030204" pitchFamily="34" charset="0"/>
              </a:rPr>
              <a:t>:</a:t>
            </a:r>
          </a:p>
          <a:p>
            <a:pPr algn="just" defTabSz="685800"/>
            <a:r>
              <a:rPr lang="nl-NL" sz="3200" dirty="0" smtClean="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endParaRPr lang="nl-NL" sz="3200" dirty="0" smtClean="0">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Em </a:t>
            </a:r>
            <a:r>
              <a:rPr lang="nl-NL" sz="3200" dirty="0">
                <a:solidFill>
                  <a:srgbClr val="0000FF"/>
                </a:solidFill>
                <a:latin typeface="Times New Roman" panose="02020603050405020304" pitchFamily="18" charset="0"/>
                <a:ea typeface="Calibri" panose="020F0502020204030204" pitchFamily="34" charset="0"/>
              </a:rPr>
              <a:t>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214564" y="4357694"/>
            <a:ext cx="8611689" cy="1755417"/>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09" y="378238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69" y="1438560"/>
            <a:ext cx="8375072" cy="775637"/>
          </a:xfrm>
        </p:spPr>
        <p:txBody>
          <a:bodyPr numCol="1"/>
          <a:lstStyle/>
          <a:p>
            <a:pPr algn="ctr"/>
            <a:r>
              <a:rPr lang="en-US" sz="4500" dirty="0" smtClean="0">
                <a:solidFill>
                  <a:srgbClr val="FF0000"/>
                </a:solidFill>
                <a:latin typeface="Times New Roman" panose="02020603050405020304" pitchFamily="18" charset="0"/>
                <a:cs typeface="Times New Roman" panose="02020603050405020304" pitchFamily="18" charset="0"/>
              </a:rPr>
              <a:t>HƯỚNG DẪN VỀ NHÀ</a:t>
            </a: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13" name="Rectangle 12"/>
          <p:cNvSpPr/>
          <p:nvPr/>
        </p:nvSpPr>
        <p:spPr>
          <a:xfrm>
            <a:off x="457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609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smtClean="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smtClean="0">
                <a:solidFill>
                  <a:srgbClr val="0000FF"/>
                </a:solidFill>
                <a:latin typeface="Times New Roman" panose="02020603050405020304" pitchFamily="18" charset="0"/>
                <a:cs typeface="Times New Roman" panose="02020603050405020304" pitchFamily="18" charset="0"/>
              </a:rPr>
              <a:t>ảnh</a:t>
            </a:r>
            <a:endParaRPr lang="en-US" sz="4400" dirty="0" smtClean="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23" name="Rectangle 22"/>
          <p:cNvSpPr/>
          <p:nvPr/>
        </p:nvSpPr>
        <p:spPr>
          <a:xfrm>
            <a:off x="356754"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304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a:t>
              </a:r>
              <a:r>
                <a:rPr lang="en-US" altLang="vi-VN" sz="4400" u="sng" dirty="0" smtClean="0">
                  <a:solidFill>
                    <a:srgbClr val="FF0000"/>
                  </a:solidFill>
                  <a:latin typeface="Times New Roman" panose="02020603050405020304" pitchFamily="18" charset="0"/>
                  <a:cs typeface="Times New Roman" panose="02020603050405020304" pitchFamily="18" charset="0"/>
                </a:rPr>
                <a:t>2:</a:t>
              </a:r>
              <a:r>
                <a:rPr lang="en-US" altLang="vi-VN" sz="4400" dirty="0" smtClean="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3246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76200" y="171767"/>
            <a:ext cx="8953828" cy="3139321"/>
            <a:chOff x="1676400" y="171767"/>
            <a:chExt cx="8953828" cy="3139321"/>
          </a:xfrm>
        </p:grpSpPr>
        <p:sp>
          <p:nvSpPr>
            <p:cNvPr id="17" name="Rectangle 16"/>
            <p:cNvSpPr/>
            <p:nvPr/>
          </p:nvSpPr>
          <p:spPr>
            <a:xfrm>
              <a:off x="1676400" y="228600"/>
              <a:ext cx="8953828" cy="289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1828800" y="171767"/>
              <a:ext cx="8801428" cy="3139321"/>
            </a:xfrm>
            <a:prstGeom prst="rect">
              <a:avLst/>
            </a:prstGeom>
            <a:noFill/>
          </p:spPr>
          <p:txBody>
            <a:bodyPr wrap="square" rtlCol="0">
              <a:spAutoFit/>
            </a:bodyPr>
            <a:lstStyle/>
            <a:p>
              <a:pPr defTabSz="1625519">
                <a:defRPr/>
              </a:pPr>
              <a:r>
                <a:rPr lang="en-US" altLang="vi-VN" sz="3200" u="sng" dirty="0" err="1">
                  <a:solidFill>
                    <a:srgbClr val="FF0000"/>
                  </a:solidFill>
                  <a:latin typeface="Times New Roman" panose="02020603050405020304" pitchFamily="18" charset="0"/>
                  <a:cs typeface="Times New Roman" panose="02020603050405020304" pitchFamily="18" charset="0"/>
                </a:rPr>
                <a:t>Câu</a:t>
              </a:r>
              <a:r>
                <a:rPr lang="en-US" altLang="vi-VN" sz="3200" u="sng" dirty="0">
                  <a:solidFill>
                    <a:srgbClr val="FF0000"/>
                  </a:solidFill>
                  <a:latin typeface="Times New Roman" panose="02020603050405020304" pitchFamily="18" charset="0"/>
                  <a:cs typeface="Times New Roman" panose="02020603050405020304" pitchFamily="18" charset="0"/>
                </a:rPr>
                <a:t> </a:t>
              </a:r>
              <a:r>
                <a:rPr lang="en-US" altLang="vi-VN" sz="3200" u="sng" dirty="0" smtClean="0">
                  <a:solidFill>
                    <a:srgbClr val="FF0000"/>
                  </a:solidFill>
                  <a:latin typeface="Times New Roman" panose="02020603050405020304" pitchFamily="18" charset="0"/>
                  <a:cs typeface="Times New Roman" panose="02020603050405020304" pitchFamily="18" charset="0"/>
                </a:rPr>
                <a:t>3</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smtClean="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Tình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huống</a:t>
              </a:r>
              <a:r>
                <a:rPr lang="en-US" altLang="vi-VN" sz="3200" dirty="0">
                  <a:solidFill>
                    <a:srgbClr val="FF0000"/>
                  </a:solidFill>
                  <a:latin typeface="Times New Roman" panose="02020603050405020304" pitchFamily="18" charset="0"/>
                  <a:cs typeface="Times New Roman" panose="02020603050405020304" pitchFamily="18" charset="0"/>
                </a:rPr>
                <a:t>: </a:t>
              </a:r>
              <a:endParaRPr lang="en-US" altLang="vi-VN" sz="3200" dirty="0" smtClean="0">
                <a:solidFill>
                  <a:srgbClr val="FF0000"/>
                </a:solidFill>
                <a:latin typeface="Times New Roman" panose="02020603050405020304" pitchFamily="18" charset="0"/>
                <a:cs typeface="Times New Roman" panose="02020603050405020304" pitchFamily="18" charset="0"/>
              </a:endParaRPr>
            </a:p>
            <a:p>
              <a:pPr defTabSz="1625519">
                <a:defRPr/>
              </a:pPr>
              <a:r>
                <a:rPr lang="en-US" altLang="vi-VN" sz="3200" dirty="0" err="1" smtClean="0">
                  <a:latin typeface="Times New Roman" panose="02020603050405020304" pitchFamily="18" charset="0"/>
                  <a:cs typeface="Times New Roman" panose="02020603050405020304" pitchFamily="18" charset="0"/>
                </a:rPr>
                <a:t>Bạn</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An </a:t>
              </a:r>
              <a:r>
                <a:rPr lang="en-US" altLang="vi-VN" sz="3200" dirty="0" err="1">
                  <a:latin typeface="Times New Roman" panose="02020603050405020304" pitchFamily="18" charset="0"/>
                  <a:cs typeface="Times New Roman" panose="02020603050405020304" pitchFamily="18" charset="0"/>
                </a:rPr>
                <a:t>được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bố</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mẹ</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cho</a:t>
              </a:r>
              <a:r>
                <a:rPr lang="en-US" altLang="vi-VN" sz="3200" dirty="0">
                  <a:latin typeface="Times New Roman" panose="02020603050405020304" pitchFamily="18" charset="0"/>
                  <a:cs typeface="Times New Roman" panose="02020603050405020304" pitchFamily="18" charset="0"/>
                </a:rPr>
                <a:t> 1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lên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mạng</a:t>
              </a:r>
              <a:r>
                <a:rPr lang="en-US" altLang="vi-VN" sz="3200" dirty="0">
                  <a:latin typeface="Times New Roman" panose="02020603050405020304" pitchFamily="18" charset="0"/>
                  <a:cs typeface="Times New Roman" panose="02020603050405020304" pitchFamily="18" charset="0"/>
                </a:rPr>
                <a:t> internet </a:t>
              </a:r>
              <a:r>
                <a:rPr lang="en-US" altLang="vi-VN" sz="3200" dirty="0" err="1">
                  <a:latin typeface="Times New Roman" panose="02020603050405020304" pitchFamily="18" charset="0"/>
                  <a:cs typeface="Times New Roman" panose="02020603050405020304" pitchFamily="18" charset="0"/>
                </a:rPr>
                <a:t>cần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tải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mềm</a:t>
              </a:r>
              <a:r>
                <a:rPr lang="en-US" altLang="vi-VN" sz="3200" dirty="0">
                  <a:latin typeface="Times New Roman" panose="02020603050405020304" pitchFamily="18" charset="0"/>
                  <a:cs typeface="Times New Roman" panose="02020603050405020304" pitchFamily="18" charset="0"/>
                </a:rPr>
                <a:t> + 5 video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giảng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lưu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trữ</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liệu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tham</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khảo</a:t>
              </a:r>
              <a:r>
                <a:rPr lang="en-US" altLang="vi-VN" sz="3200" dirty="0" smtClean="0">
                  <a:latin typeface="Times New Roman" panose="02020603050405020304" pitchFamily="18" charset="0"/>
                  <a:cs typeface="Times New Roman" panose="02020603050405020304" pitchFamily="18" charset="0"/>
                </a:rPr>
                <a:t>.</a:t>
              </a:r>
            </a:p>
            <a:p>
              <a:pPr defTabSz="1625519">
                <a:defRPr/>
              </a:pPr>
              <a:r>
                <a:rPr lang="en-US" altLang="vi-VN" sz="3200" b="1" i="1" dirty="0" err="1" smtClean="0">
                  <a:solidFill>
                    <a:srgbClr val="FF0000"/>
                  </a:solidFill>
                  <a:latin typeface="Times New Roman" panose="02020603050405020304" pitchFamily="18" charset="0"/>
                  <a:cs typeface="Times New Roman" panose="02020603050405020304" pitchFamily="18" charset="0"/>
                </a:rPr>
                <a:t>Em</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hãy</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cho</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biết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Thẻ</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nhớ</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trên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lưu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trữ</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được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tài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liệu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mà</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bạn</a:t>
              </a:r>
              <a:r>
                <a:rPr lang="en-US" altLang="vi-VN" sz="3200" b="1" i="1" dirty="0">
                  <a:solidFill>
                    <a:srgbClr val="FF0000"/>
                  </a:solidFill>
                  <a:latin typeface="Times New Roman" panose="02020603050405020304" pitchFamily="18" charset="0"/>
                  <a:cs typeface="Times New Roman" panose="02020603050405020304" pitchFamily="18" charset="0"/>
                </a:rPr>
                <a:t> An </a:t>
              </a:r>
              <a:r>
                <a:rPr lang="en-US" altLang="vi-VN" sz="3200" b="1" i="1" dirty="0" err="1">
                  <a:solidFill>
                    <a:srgbClr val="FF0000"/>
                  </a:solidFill>
                  <a:latin typeface="Times New Roman" panose="02020603050405020304" pitchFamily="18" charset="0"/>
                  <a:cs typeface="Times New Roman" panose="02020603050405020304" pitchFamily="18" charset="0"/>
                </a:rPr>
                <a:t>cần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khi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nào</a:t>
              </a:r>
              <a:r>
                <a:rPr lang="en-US" altLang="vi-VN" sz="32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76200" y="35433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err="1">
                <a:solidFill>
                  <a:srgbClr val="0000FF"/>
                </a:solidFill>
                <a:latin typeface="Times New Roman" panose="02020603050405020304" pitchFamily="18" charset="0"/>
                <a:cs typeface="Times New Roman" panose="02020603050405020304" pitchFamily="18" charset="0"/>
              </a:rPr>
              <a:t>Khi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tổng</a:t>
            </a:r>
            <a:r>
              <a:rPr lang="en-US" sz="4400" dirty="0">
                <a:solidFill>
                  <a:srgbClr val="0000FF"/>
                </a:solidFill>
                <a:latin typeface="Times New Roman" panose="02020603050405020304" pitchFamily="18" charset="0"/>
                <a:cs typeface="Times New Roman" panose="02020603050405020304" pitchFamily="18" charset="0"/>
              </a:rPr>
              <a: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mềm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5 video &lt;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thẻ</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nhớ</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00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228600" y="228600"/>
            <a:ext cx="8382000" cy="2057400"/>
            <a:chOff x="1981200" y="228600"/>
            <a:chExt cx="8382000" cy="2057400"/>
          </a:xfrm>
        </p:grpSpPr>
        <p:sp>
          <p:nvSpPr>
            <p:cNvPr id="17" name="Rectangle 16"/>
            <p:cNvSpPr/>
            <p:nvPr/>
          </p:nvSpPr>
          <p:spPr>
            <a:xfrm>
              <a:off x="1981200" y="228600"/>
              <a:ext cx="83820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1" y="588964"/>
              <a:ext cx="8215370" cy="1477328"/>
            </a:xfrm>
            <a:prstGeom prst="rect">
              <a:avLst/>
            </a:prstGeom>
            <a:noFill/>
          </p:spPr>
          <p:txBody>
            <a:bodyPr wrap="square" rtlCol="0">
              <a:spAutoFit/>
            </a:bodyPr>
            <a:lstStyle/>
            <a:p>
              <a:pPr algn="just" defTabSz="1625519">
                <a:defRPr/>
              </a:pPr>
              <a:r>
                <a:rPr lang="en-US" altLang="vi-VN" sz="4500" u="sng" dirty="0" err="1">
                  <a:solidFill>
                    <a:srgbClr val="FF0000"/>
                  </a:solidFill>
                  <a:latin typeface="Times New Roman" panose="02020603050405020304" pitchFamily="18" charset="0"/>
                  <a:cs typeface="Times New Roman" panose="02020603050405020304" pitchFamily="18" charset="0"/>
                </a:rPr>
                <a:t>Câu</a:t>
              </a:r>
              <a:r>
                <a:rPr lang="en-US" altLang="vi-VN" sz="4500" u="sng" dirty="0">
                  <a:solidFill>
                    <a:srgbClr val="FF0000"/>
                  </a:solidFill>
                  <a:latin typeface="Times New Roman" panose="02020603050405020304" pitchFamily="18" charset="0"/>
                  <a:cs typeface="Times New Roman" panose="02020603050405020304" pitchFamily="18" charset="0"/>
                </a:rPr>
                <a:t> 4</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285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6629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Vào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bài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34782" y="304800"/>
            <a:ext cx="7749544" cy="1469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500" dirty="0" smtClean="0">
                <a:solidFill>
                  <a:srgbClr val="0000FF"/>
                </a:solidFill>
                <a:latin typeface="+mj-lt"/>
              </a:rPr>
              <a:t>Các em đã biết dữ liệu âm thanh, dữ liệu hình ảnh, dữ liệu văn bản đều được số hóa</a:t>
            </a:r>
            <a:r>
              <a:rPr lang="en-US" sz="2500" dirty="0" smtClean="0">
                <a:solidFill>
                  <a:srgbClr val="0000FF"/>
                </a:solidFill>
                <a:latin typeface="+mj-lt"/>
              </a:rPr>
              <a:t>. </a:t>
            </a:r>
            <a:r>
              <a:rPr lang="en-US" sz="2500" dirty="0" err="1" smtClean="0">
                <a:solidFill>
                  <a:srgbClr val="0000FF"/>
                </a:solidFill>
                <a:latin typeface="Times New Roman" pitchFamily="18" charset="0"/>
                <a:cs typeface="Times New Roman" pitchFamily="18" charset="0"/>
              </a:rPr>
              <a:t>Vậy</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còn</a:t>
            </a:r>
            <a:r>
              <a:rPr lang="en-US" sz="2500" dirty="0" smtClean="0">
                <a:solidFill>
                  <a:srgbClr val="0000FF"/>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dữ</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liệu</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số</a:t>
            </a:r>
            <a:r>
              <a:rPr lang="en-US" sz="2500" b="1" i="1" dirty="0" smtClean="0">
                <a:solidFill>
                  <a:srgbClr val="FF0000"/>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thì</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sao</a:t>
            </a:r>
            <a:r>
              <a:rPr lang="en-US" sz="2500" dirty="0" smtClean="0">
                <a:solidFill>
                  <a:srgbClr val="0000FF"/>
                </a:solidFill>
                <a:latin typeface="Times New Roman" pitchFamily="18" charset="0"/>
                <a:cs typeface="Times New Roman" pitchFamily="18" charset="0"/>
              </a:rPr>
              <a:t>? </a:t>
            </a:r>
            <a:r>
              <a:rPr lang="vi-VN" sz="2500" dirty="0" smtClean="0">
                <a:solidFill>
                  <a:srgbClr val="0000FF"/>
                </a:solidFill>
                <a:latin typeface="+mj-lt"/>
              </a:rPr>
              <a:t>Có được số hóa không? Để b</a:t>
            </a:r>
            <a:r>
              <a:rPr lang="en-US" sz="2500" dirty="0" err="1" smtClean="0">
                <a:solidFill>
                  <a:srgbClr val="0000FF"/>
                </a:solidFill>
                <a:latin typeface="Times New Roman" pitchFamily="18" charset="0"/>
                <a:cs typeface="Times New Roman" pitchFamily="18" charset="0"/>
              </a:rPr>
              <a:t>iết</a:t>
            </a:r>
            <a:r>
              <a:rPr lang="vi-VN" sz="2500" dirty="0" smtClean="0">
                <a:solidFill>
                  <a:srgbClr val="0000FF"/>
                </a:solidFill>
                <a:latin typeface="+mj-lt"/>
              </a:rPr>
              <a:t> đ</a:t>
            </a:r>
            <a:r>
              <a:rPr lang="en-US" sz="2500" dirty="0" err="1" smtClean="0">
                <a:solidFill>
                  <a:srgbClr val="0000FF"/>
                </a:solidFill>
                <a:latin typeface="Times New Roman" pitchFamily="18" charset="0"/>
                <a:cs typeface="Times New Roman" pitchFamily="18" charset="0"/>
              </a:rPr>
              <a:t>ượ</a:t>
            </a:r>
            <a:r>
              <a:rPr lang="vi-VN" sz="2500" dirty="0" smtClean="0">
                <a:solidFill>
                  <a:srgbClr val="0000FF"/>
                </a:solidFill>
                <a:latin typeface="Times New Roman" pitchFamily="18" charset="0"/>
                <a:cs typeface="Times New Roman" pitchFamily="18" charset="0"/>
              </a:rPr>
              <a:t>c </a:t>
            </a:r>
            <a:r>
              <a:rPr lang="vi-VN" sz="2500" dirty="0" smtClean="0">
                <a:solidFill>
                  <a:srgbClr val="0000FF"/>
                </a:solidFill>
                <a:latin typeface="+mj-lt"/>
              </a:rPr>
              <a:t>điều đó </a:t>
            </a:r>
            <a:r>
              <a:rPr lang="en-US" sz="2500" dirty="0" err="1">
                <a:solidFill>
                  <a:srgbClr val="0000FF"/>
                </a:solidFill>
                <a:latin typeface="Times New Roman" pitchFamily="18" charset="0"/>
                <a:cs typeface="Times New Roman" pitchFamily="18" charset="0"/>
              </a:rPr>
              <a:t>C</a:t>
            </a:r>
            <a:r>
              <a:rPr lang="en-US" sz="2500" dirty="0" err="1" smtClean="0">
                <a:solidFill>
                  <a:srgbClr val="0000FF"/>
                </a:solidFill>
                <a:latin typeface="Times New Roman" pitchFamily="18" charset="0"/>
                <a:cs typeface="Times New Roman" pitchFamily="18" charset="0"/>
              </a:rPr>
              <a:t>ô</a:t>
            </a:r>
            <a:r>
              <a:rPr lang="en-US" sz="2500" dirty="0" smtClean="0">
                <a:solidFill>
                  <a:srgbClr val="0000FF"/>
                </a:solidFill>
                <a:latin typeface="+mj-lt"/>
              </a:rPr>
              <a:t> </a:t>
            </a:r>
            <a:r>
              <a:rPr lang="vi-VN" sz="2500" dirty="0" smtClean="0">
                <a:solidFill>
                  <a:srgbClr val="0000FF"/>
                </a:solidFill>
                <a:latin typeface="+mj-lt"/>
              </a:rPr>
              <a:t>cùng các em tìm hiểu nội dung bài học hôm nay</a:t>
            </a:r>
            <a:r>
              <a:rPr lang="en-US" sz="2500" dirty="0" smtClean="0">
                <a:solidFill>
                  <a:srgbClr val="0000FF"/>
                </a:solidFill>
                <a:latin typeface="+mj-lt"/>
              </a:rPr>
              <a:t>. </a:t>
            </a:r>
            <a:endParaRPr lang="vi-VN" sz="2500" dirty="0">
              <a:solidFill>
                <a:srgbClr val="0000FF"/>
              </a:solidFill>
              <a:latin typeface="+mj-lt"/>
            </a:endParaRPr>
          </a:p>
        </p:txBody>
      </p:sp>
    </p:spTree>
    <p:extLst>
      <p:ext uri="{BB962C8B-B14F-4D97-AF65-F5344CB8AC3E}">
        <p14:creationId xmlns:p14="http://schemas.microsoft.com/office/powerpoint/2010/main" val="408274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 xmlns:a16="http://schemas.microsoft.com/office/drawing/2014/main"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 xmlns:a16="http://schemas.microsoft.com/office/drawing/2014/main" id="{421ADBCF-D4A1-45AD-9714-27F26C2A8689}"/>
              </a:ext>
            </a:extLst>
          </p:cNvPr>
          <p:cNvSpPr txBox="1">
            <a:spLocks noChangeArrowheads="1"/>
          </p:cNvSpPr>
          <p:nvPr/>
        </p:nvSpPr>
        <p:spPr bwMode="auto">
          <a:xfrm>
            <a:off x="561943" y="1959947"/>
            <a:ext cx="8001055"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a:spcBef>
                <a:spcPct val="50000"/>
              </a:spcBef>
              <a:buNone/>
            </a:pPr>
            <a:r>
              <a:rPr lang="en-US" altLang="en-US" sz="3600" b="1" u="sng" dirty="0" smtClean="0">
                <a:solidFill>
                  <a:srgbClr val="FF0066"/>
                </a:solidFill>
                <a:latin typeface="Times New Roman" panose="02020603050405020304" pitchFamily="18" charset="0"/>
                <a:cs typeface="Times New Roman" panose="02020603050405020304" pitchFamily="18" charset="0"/>
              </a:rPr>
              <a:t> </a:t>
            </a:r>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5</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DỮ </a:t>
            </a:r>
            <a:r>
              <a:rPr lang="en-US" b="1" dirty="0">
                <a:solidFill>
                  <a:srgbClr val="0000FF"/>
                </a:solidFill>
                <a:latin typeface="Times New Roman" panose="02020603050405020304" pitchFamily="18" charset="0"/>
                <a:cs typeface="Times New Roman" panose="02020603050405020304" pitchFamily="18" charset="0"/>
              </a:rPr>
              <a:t>LIỆU TRONG  </a:t>
            </a:r>
            <a:r>
              <a:rPr lang="en-US" b="1" dirty="0" smtClean="0">
                <a:solidFill>
                  <a:srgbClr val="0000FF"/>
                </a:solidFill>
                <a:latin typeface="Times New Roman" panose="02020603050405020304" pitchFamily="18" charset="0"/>
                <a:cs typeface="Times New Roman" panose="02020603050405020304" pitchFamily="18" charset="0"/>
              </a:rPr>
              <a:t>MÁY </a:t>
            </a:r>
            <a:r>
              <a:rPr lang="en-US" b="1" dirty="0">
                <a:solidFill>
                  <a:srgbClr val="0000FF"/>
                </a:solidFill>
                <a:latin typeface="Times New Roman" panose="02020603050405020304" pitchFamily="18" charset="0"/>
                <a:cs typeface="Times New Roman" panose="02020603050405020304" pitchFamily="18" charset="0"/>
              </a:rPr>
              <a:t>TÍNH</a:t>
            </a:r>
          </a:p>
          <a:p>
            <a:pPr marL="257175" indent="-257175" algn="ctr" defTabSz="685800">
              <a:spcBef>
                <a:spcPct val="50000"/>
              </a:spcBef>
              <a:buNone/>
            </a:pPr>
            <a:r>
              <a:rPr lang="en-US" altLang="en-US" sz="4500" b="1" dirty="0">
                <a:solidFill>
                  <a:srgbClr val="FF0066"/>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267744" y="404664"/>
            <a:ext cx="4968552" cy="720080"/>
          </a:xfrm>
          <a:prstGeom prst="rect">
            <a:avLst/>
          </a:prstGeom>
          <a:ln>
            <a:noFill/>
          </a:ln>
        </p:spPr>
        <p:txBody>
          <a:bodyPr vert="horz" wrap="square" lIns="91440" tIns="45720" rIns="91440" bIns="45720" rtlCol="0">
            <a:noAutofit/>
          </a:body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Trường</a:t>
            </a:r>
            <a:r>
              <a:rPr lang="en-US" sz="2800" b="1" dirty="0" smtClean="0">
                <a:solidFill>
                  <a:srgbClr val="002060"/>
                </a:solidFill>
                <a:latin typeface="Times New Roman" panose="02020603050405020304" pitchFamily="18" charset="0"/>
                <a:cs typeface="Times New Roman" panose="02020603050405020304" pitchFamily="18" charset="0"/>
              </a:rPr>
              <a:t> THCS </a:t>
            </a:r>
            <a:r>
              <a:rPr lang="en-US" sz="2800" b="1" dirty="0" err="1" smtClean="0">
                <a:solidFill>
                  <a:srgbClr val="002060"/>
                </a:solidFill>
                <a:latin typeface="Times New Roman" panose="02020603050405020304" pitchFamily="18" charset="0"/>
                <a:cs typeface="Times New Roman" panose="02020603050405020304" pitchFamily="18" charset="0"/>
              </a:rPr>
              <a:t>Đặng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Tấn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Tài</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dirty="0" err="1" smtClean="0">
                <a:solidFill>
                  <a:srgbClr val="002060"/>
                </a:solidFill>
                <a:latin typeface="Times New Roman" panose="02020603050405020304" pitchFamily="18" charset="0"/>
                <a:cs typeface="Times New Roman" panose="02020603050405020304" pitchFamily="18" charset="0"/>
              </a:rPr>
              <a:t>Môn</a:t>
            </a:r>
            <a:r>
              <a:rPr lang="en-US" sz="2800" b="1" dirty="0" smtClean="0">
                <a:solidFill>
                  <a:srgbClr val="002060"/>
                </a:solidFill>
                <a:latin typeface="Times New Roman" panose="02020603050405020304" pitchFamily="18" charset="0"/>
                <a:cs typeface="Times New Roman" panose="02020603050405020304" pitchFamily="18" charset="0"/>
              </a:rPr>
              <a:t> Tin </a:t>
            </a:r>
            <a:r>
              <a:rPr lang="en-US" sz="2800" b="1" dirty="0" err="1" smtClean="0">
                <a:solidFill>
                  <a:srgbClr val="002060"/>
                </a:solidFill>
                <a:latin typeface="Times New Roman" panose="02020603050405020304" pitchFamily="18" charset="0"/>
                <a:cs typeface="Times New Roman" panose="02020603050405020304" pitchFamily="18" charset="0"/>
              </a:rPr>
              <a:t>học</a:t>
            </a:r>
            <a:r>
              <a:rPr lang="en-US" sz="2800" b="1" dirty="0" smtClean="0">
                <a:solidFill>
                  <a:srgbClr val="002060"/>
                </a:solidFill>
                <a:latin typeface="Times New Roman" panose="02020603050405020304" pitchFamily="18" charset="0"/>
                <a:cs typeface="Times New Roman" panose="02020603050405020304" pitchFamily="18" charset="0"/>
              </a:rPr>
              <a:t> 6</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55576" y="3297758"/>
            <a:ext cx="7722307"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GV: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Nguyễn</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Thị</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Ngọc</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Sáng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676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2844" y="91440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1234440" y="4648200"/>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a:t>
            </a:r>
            <a:r>
              <a:rPr lang="vi-VN" sz="2800" dirty="0" smtClean="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chữ </a:t>
            </a:r>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số khác nữa, ví dụ 2,3,4,5,6,7,8,9</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1388</Words>
  <Application>Microsoft Office PowerPoint</Application>
  <PresentationFormat>On-screen Show (4:3)</PresentationFormat>
  <Paragraphs>168</Paragraphs>
  <Slides>26</Slides>
  <Notes>0</Notes>
  <HiddenSlides>0</HiddenSlides>
  <MMClips>1</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Chủ đề Office</vt:lpstr>
      <vt:lpstr>1_Office Theme</vt:lpstr>
      <vt:lpstr>8_Thiết kế Tùy chỉnh</vt:lpstr>
      <vt:lpstr>7_Thiết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Ms VAN</cp:lastModifiedBy>
  <cp:revision>58</cp:revision>
  <dcterms:created xsi:type="dcterms:W3CDTF">2006-08-16T00:00:00Z</dcterms:created>
  <dcterms:modified xsi:type="dcterms:W3CDTF">2021-10-04T00:23:29Z</dcterms:modified>
</cp:coreProperties>
</file>